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4"/>
  </p:handoutMasterIdLst>
  <p:sldIdLst>
    <p:sldId id="259" r:id="rId2"/>
    <p:sldId id="379" r:id="rId3"/>
    <p:sldId id="380" r:id="rId4"/>
    <p:sldId id="391" r:id="rId5"/>
    <p:sldId id="286" r:id="rId6"/>
    <p:sldId id="340" r:id="rId7"/>
    <p:sldId id="409" r:id="rId8"/>
    <p:sldId id="342" r:id="rId9"/>
    <p:sldId id="343" r:id="rId10"/>
    <p:sldId id="344" r:id="rId11"/>
    <p:sldId id="410" r:id="rId12"/>
    <p:sldId id="345" r:id="rId13"/>
    <p:sldId id="346" r:id="rId14"/>
    <p:sldId id="411" r:id="rId15"/>
    <p:sldId id="412" r:id="rId16"/>
    <p:sldId id="413" r:id="rId17"/>
    <p:sldId id="396" r:id="rId18"/>
    <p:sldId id="392" r:id="rId19"/>
    <p:sldId id="257" r:id="rId20"/>
    <p:sldId id="298" r:id="rId21"/>
    <p:sldId id="297" r:id="rId22"/>
    <p:sldId id="301" r:id="rId23"/>
    <p:sldId id="302" r:id="rId24"/>
    <p:sldId id="303" r:id="rId25"/>
    <p:sldId id="307" r:id="rId26"/>
    <p:sldId id="305" r:id="rId27"/>
    <p:sldId id="306" r:id="rId28"/>
    <p:sldId id="308" r:id="rId29"/>
    <p:sldId id="310" r:id="rId30"/>
    <p:sldId id="311" r:id="rId31"/>
    <p:sldId id="312" r:id="rId32"/>
    <p:sldId id="313" r:id="rId33"/>
    <p:sldId id="315" r:id="rId34"/>
    <p:sldId id="402" r:id="rId35"/>
    <p:sldId id="401" r:id="rId36"/>
    <p:sldId id="403" r:id="rId37"/>
    <p:sldId id="414" r:id="rId38"/>
    <p:sldId id="415" r:id="rId39"/>
    <p:sldId id="427" r:id="rId40"/>
    <p:sldId id="318" r:id="rId41"/>
    <p:sldId id="320" r:id="rId42"/>
    <p:sldId id="321" r:id="rId43"/>
    <p:sldId id="322" r:id="rId44"/>
    <p:sldId id="317" r:id="rId45"/>
    <p:sldId id="323" r:id="rId46"/>
    <p:sldId id="325" r:id="rId47"/>
    <p:sldId id="332" r:id="rId48"/>
    <p:sldId id="416" r:id="rId49"/>
    <p:sldId id="331" r:id="rId50"/>
    <p:sldId id="330" r:id="rId51"/>
    <p:sldId id="418" r:id="rId52"/>
    <p:sldId id="329" r:id="rId53"/>
    <p:sldId id="327" r:id="rId54"/>
    <p:sldId id="326" r:id="rId55"/>
    <p:sldId id="334" r:id="rId56"/>
    <p:sldId id="338" r:id="rId57"/>
    <p:sldId id="337" r:id="rId58"/>
    <p:sldId id="407" r:id="rId59"/>
    <p:sldId id="423" r:id="rId60"/>
    <p:sldId id="419" r:id="rId61"/>
    <p:sldId id="424" r:id="rId62"/>
    <p:sldId id="425" r:id="rId63"/>
    <p:sldId id="421" r:id="rId64"/>
    <p:sldId id="426" r:id="rId65"/>
    <p:sldId id="376" r:id="rId66"/>
    <p:sldId id="260" r:id="rId67"/>
    <p:sldId id="261" r:id="rId68"/>
    <p:sldId id="262" r:id="rId69"/>
    <p:sldId id="263" r:id="rId70"/>
    <p:sldId id="265" r:id="rId71"/>
    <p:sldId id="266" r:id="rId72"/>
    <p:sldId id="267" r:id="rId73"/>
    <p:sldId id="268" r:id="rId74"/>
    <p:sldId id="269" r:id="rId75"/>
    <p:sldId id="270" r:id="rId76"/>
    <p:sldId id="282" r:id="rId77"/>
    <p:sldId id="271" r:id="rId78"/>
    <p:sldId id="273" r:id="rId79"/>
    <p:sldId id="274" r:id="rId80"/>
    <p:sldId id="283" r:id="rId81"/>
    <p:sldId id="275" r:id="rId82"/>
    <p:sldId id="422" r:id="rId83"/>
    <p:sldId id="278" r:id="rId84"/>
    <p:sldId id="277" r:id="rId85"/>
    <p:sldId id="279" r:id="rId86"/>
    <p:sldId id="389" r:id="rId87"/>
    <p:sldId id="290" r:id="rId88"/>
    <p:sldId id="291" r:id="rId89"/>
    <p:sldId id="292" r:id="rId90"/>
    <p:sldId id="293" r:id="rId91"/>
    <p:sldId id="294" r:id="rId92"/>
    <p:sldId id="295" r:id="rId93"/>
    <p:sldId id="390" r:id="rId94"/>
    <p:sldId id="284" r:id="rId95"/>
    <p:sldId id="281" r:id="rId96"/>
    <p:sldId id="296" r:id="rId97"/>
    <p:sldId id="256" r:id="rId98"/>
    <p:sldId id="428" r:id="rId99"/>
    <p:sldId id="429" r:id="rId100"/>
    <p:sldId id="432" r:id="rId101"/>
    <p:sldId id="433" r:id="rId102"/>
    <p:sldId id="434" r:id="rId103"/>
  </p:sldIdLst>
  <p:sldSz cx="12192000" cy="6858000"/>
  <p:notesSz cx="6958013" cy="100917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4FC"/>
    <a:srgbClr val="FE504C"/>
    <a:srgbClr val="57B7D9"/>
    <a:srgbClr val="6BB431"/>
    <a:srgbClr val="00CC00"/>
    <a:srgbClr val="609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1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8" y="4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4880" cy="505605"/>
          </a:xfrm>
          <a:prstGeom prst="rect">
            <a:avLst/>
          </a:prstGeom>
        </p:spPr>
        <p:txBody>
          <a:bodyPr vert="horz" lIns="89913" tIns="44956" rIns="89913" bIns="44956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41579" y="0"/>
            <a:ext cx="3014879" cy="505605"/>
          </a:xfrm>
          <a:prstGeom prst="rect">
            <a:avLst/>
          </a:prstGeom>
        </p:spPr>
        <p:txBody>
          <a:bodyPr vert="horz" lIns="89913" tIns="44956" rIns="89913" bIns="44956" rtlCol="0"/>
          <a:lstStyle>
            <a:lvl1pPr algn="r">
              <a:defRPr sz="1200"/>
            </a:lvl1pPr>
          </a:lstStyle>
          <a:p>
            <a:fld id="{B860688E-0B55-423D-86A9-C4B52DA64DCE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586134"/>
            <a:ext cx="3014880" cy="505605"/>
          </a:xfrm>
          <a:prstGeom prst="rect">
            <a:avLst/>
          </a:prstGeom>
        </p:spPr>
        <p:txBody>
          <a:bodyPr vert="horz" lIns="89913" tIns="44956" rIns="89913" bIns="44956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41579" y="9586134"/>
            <a:ext cx="3014879" cy="505605"/>
          </a:xfrm>
          <a:prstGeom prst="rect">
            <a:avLst/>
          </a:prstGeom>
        </p:spPr>
        <p:txBody>
          <a:bodyPr vert="horz" lIns="89913" tIns="44956" rIns="89913" bIns="44956" rtlCol="0" anchor="b"/>
          <a:lstStyle>
            <a:lvl1pPr algn="r">
              <a:defRPr sz="1200"/>
            </a:lvl1pPr>
          </a:lstStyle>
          <a:p>
            <a:fld id="{70D610E3-B8AF-4E87-B5D0-63BC0EFA725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2427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482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595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710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243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269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112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490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278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675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372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802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1EA88-EFF6-4DD9-A78C-CCEB83F18CD3}" type="datetimeFigureOut">
              <a:rPr lang="de-AT" smtClean="0"/>
              <a:t>27.03.2026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5290B-BB63-4441-A667-CFCD88DF7DC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577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3.png"/><Relationship Id="rId9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3.png"/><Relationship Id="rId9" Type="http://schemas.openxmlformats.org/officeDocument/2006/relationships/image" Target="../media/image13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5789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341681" y="4939521"/>
            <a:ext cx="7944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2027: 1000 Jahre Kaiserdom zu Speyer</a:t>
            </a:r>
            <a:endParaRPr lang="de-AT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41681" y="5843249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0" y="3635684"/>
            <a:ext cx="1967848" cy="26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Kleinmariazell\Begriffe und Orientierung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73343-9A59-A19B-0B03-15A6ECBD0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722522B-8929-E1BA-E75C-EBD38F0B5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49" y="0"/>
            <a:ext cx="6163307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981E6DC-1829-0048-9F80-224560333FCC}"/>
              </a:ext>
            </a:extLst>
          </p:cNvPr>
          <p:cNvSpPr txBox="1"/>
          <p:nvPr/>
        </p:nvSpPr>
        <p:spPr>
          <a:xfrm>
            <a:off x="9274676" y="346590"/>
            <a:ext cx="25234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Orientierungstage</a:t>
            </a:r>
          </a:p>
          <a:p>
            <a:pPr algn="r"/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im Zeitrahmen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88A9CE3-EC57-83BD-6ED2-8B836320C61B}"/>
              </a:ext>
            </a:extLst>
          </p:cNvPr>
          <p:cNvSpPr txBox="1"/>
          <p:nvPr/>
        </p:nvSpPr>
        <p:spPr>
          <a:xfrm>
            <a:off x="9322766" y="2394465"/>
            <a:ext cx="2475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Lösung: 1027</a:t>
            </a:r>
          </a:p>
        </p:txBody>
      </p:sp>
      <p:sp>
        <p:nvSpPr>
          <p:cNvPr id="5" name="Sehne 4">
            <a:extLst>
              <a:ext uri="{FF2B5EF4-FFF2-40B4-BE49-F238E27FC236}">
                <a16:creationId xmlns:a16="http://schemas.microsoft.com/office/drawing/2014/main" id="{01491494-D27B-5B7E-8552-EB8AB135A999}"/>
              </a:ext>
            </a:extLst>
          </p:cNvPr>
          <p:cNvSpPr/>
          <p:nvPr/>
        </p:nvSpPr>
        <p:spPr>
          <a:xfrm rot="5551329">
            <a:off x="3483136" y="3113751"/>
            <a:ext cx="1063419" cy="1335037"/>
          </a:xfrm>
          <a:prstGeom prst="chord">
            <a:avLst>
              <a:gd name="adj1" fmla="val 6725195"/>
              <a:gd name="adj2" fmla="val 148669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CB3EF8-3C4F-87B9-BE9C-A8A12ADCCEA3}"/>
              </a:ext>
            </a:extLst>
          </p:cNvPr>
          <p:cNvSpPr txBox="1"/>
          <p:nvPr/>
        </p:nvSpPr>
        <p:spPr>
          <a:xfrm rot="19210186">
            <a:off x="5692437" y="2045268"/>
            <a:ext cx="62709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900" b="1" dirty="0">
                <a:solidFill>
                  <a:srgbClr val="FFFF00"/>
                </a:solidFill>
                <a:latin typeface="Arial Narrow" panose="020B0606020202030204" pitchFamily="34" charset="0"/>
              </a:rPr>
              <a:t>1027</a:t>
            </a:r>
            <a:endParaRPr lang="de-AT" sz="19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7D8160D-BE3B-00BB-0DD6-7EEF9A98F30B}"/>
              </a:ext>
            </a:extLst>
          </p:cNvPr>
          <p:cNvSpPr txBox="1"/>
          <p:nvPr/>
        </p:nvSpPr>
        <p:spPr>
          <a:xfrm rot="19099896">
            <a:off x="4319956" y="2799467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1015, 1019</a:t>
            </a:r>
            <a:endParaRPr lang="de-AT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9C0225-B445-4CB6-9B93-9F95C61E9139}"/>
              </a:ext>
            </a:extLst>
          </p:cNvPr>
          <p:cNvSpPr txBox="1"/>
          <p:nvPr/>
        </p:nvSpPr>
        <p:spPr>
          <a:xfrm>
            <a:off x="7865856" y="3559901"/>
            <a:ext cx="41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Untermann: 1015, 1019</a:t>
            </a:r>
          </a:p>
        </p:txBody>
      </p:sp>
    </p:spTree>
    <p:extLst>
      <p:ext uri="{BB962C8B-B14F-4D97-AF65-F5344CB8AC3E}">
        <p14:creationId xmlns:p14="http://schemas.microsoft.com/office/powerpoint/2010/main" val="810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DECD179B-D783-B4E7-FDFA-6AD716E0A3D3}"/>
              </a:ext>
            </a:extLst>
          </p:cNvPr>
          <p:cNvSpPr txBox="1"/>
          <p:nvPr/>
        </p:nvSpPr>
        <p:spPr>
          <a:xfrm>
            <a:off x="6481514" y="5384800"/>
            <a:ext cx="39405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solidFill>
                  <a:srgbClr val="FF0000"/>
                </a:solidFill>
                <a:latin typeface="Arial Narrow" panose="020B0606020202030204" pitchFamily="34" charset="0"/>
              </a:rPr>
              <a:t>Untermann: 1015</a:t>
            </a:r>
            <a:endParaRPr lang="de-AT" sz="4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7535483-4267-7C53-9218-8F100C9F6D1C}"/>
              </a:ext>
            </a:extLst>
          </p:cNvPr>
          <p:cNvSpPr txBox="1"/>
          <p:nvPr/>
        </p:nvSpPr>
        <p:spPr>
          <a:xfrm>
            <a:off x="10812214" y="5507910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Nein</a:t>
            </a:r>
            <a:endParaRPr lang="de-AT" sz="3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A670FF6-9134-DC90-9B40-D2E32C3AF7D3}"/>
              </a:ext>
            </a:extLst>
          </p:cNvPr>
          <p:cNvSpPr txBox="1"/>
          <p:nvPr/>
        </p:nvSpPr>
        <p:spPr>
          <a:xfrm>
            <a:off x="10812214" y="3552110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Nein</a:t>
            </a:r>
            <a:endParaRPr lang="de-AT" sz="3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A55651-0C26-ADDF-0C75-736F8870C761}"/>
              </a:ext>
            </a:extLst>
          </p:cNvPr>
          <p:cNvSpPr txBox="1"/>
          <p:nvPr/>
        </p:nvSpPr>
        <p:spPr>
          <a:xfrm>
            <a:off x="10812214" y="1868269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Ja</a:t>
            </a:r>
            <a:endParaRPr lang="de-AT" sz="36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5230BBF-DEA7-36D2-9D03-29DA27930F78}"/>
              </a:ext>
            </a:extLst>
          </p:cNvPr>
          <p:cNvSpPr txBox="1"/>
          <p:nvPr/>
        </p:nvSpPr>
        <p:spPr>
          <a:xfrm>
            <a:off x="6481514" y="3429000"/>
            <a:ext cx="39405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solidFill>
                  <a:srgbClr val="FF0000"/>
                </a:solidFill>
                <a:latin typeface="Arial Narrow" panose="020B0606020202030204" pitchFamily="34" charset="0"/>
              </a:rPr>
              <a:t>Untermann: 1019</a:t>
            </a:r>
            <a:endParaRPr lang="de-AT" sz="4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6947F7-06A0-6907-FE1C-7B4E28079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330462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38B4F2C-FF69-6F11-AE19-C5DDD6040FEE}"/>
              </a:ext>
            </a:extLst>
          </p:cNvPr>
          <p:cNvSpPr/>
          <p:nvPr/>
        </p:nvSpPr>
        <p:spPr>
          <a:xfrm>
            <a:off x="-1" y="4114800"/>
            <a:ext cx="12191996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CCDB55B-0DC7-596A-187D-E11A78C77187}"/>
              </a:ext>
            </a:extLst>
          </p:cNvPr>
          <p:cNvSpPr/>
          <p:nvPr/>
        </p:nvSpPr>
        <p:spPr>
          <a:xfrm>
            <a:off x="2" y="2514600"/>
            <a:ext cx="12191996" cy="2501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379FCC-3EEE-DE81-35E9-3F54C07B2392}"/>
              </a:ext>
            </a:extLst>
          </p:cNvPr>
          <p:cNvSpPr txBox="1"/>
          <p:nvPr/>
        </p:nvSpPr>
        <p:spPr>
          <a:xfrm>
            <a:off x="6481514" y="1745159"/>
            <a:ext cx="3167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solidFill>
                  <a:srgbClr val="FFFF00"/>
                </a:solidFill>
                <a:latin typeface="Arial Narrow" panose="020B0606020202030204" pitchFamily="34" charset="0"/>
              </a:rPr>
              <a:t>Lösung: 1027</a:t>
            </a:r>
            <a:endParaRPr lang="de-AT" sz="44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F8BB54-E20E-4275-D91A-684D31070166}"/>
              </a:ext>
            </a:extLst>
          </p:cNvPr>
          <p:cNvSpPr txBox="1"/>
          <p:nvPr/>
        </p:nvSpPr>
        <p:spPr>
          <a:xfrm>
            <a:off x="6481514" y="37169"/>
            <a:ext cx="56332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Steigerung der Heiligkeit</a:t>
            </a:r>
          </a:p>
          <a:p>
            <a:r>
              <a:rPr lang="de-DE" sz="4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der Orientierungstage</a:t>
            </a:r>
            <a:endParaRPr lang="de-AT" sz="4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325EA-CE2C-8D5F-681F-C4DB5CCC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119EAE7-AF0B-AEA5-8BE5-3B873EE95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1" y="0"/>
            <a:ext cx="10635709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7BCD7A5-C884-0B03-4929-1D2CD046B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57" y="2901981"/>
            <a:ext cx="1569339" cy="20795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5BE7BA-32F8-472B-26A3-89E5AF482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44" y="3275045"/>
            <a:ext cx="2455939" cy="325446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B8ED04C-83FE-ECA5-6792-C51393843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58" y="2692431"/>
            <a:ext cx="965554" cy="12794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7A44B53-B60D-F806-A049-79BD37E401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8" y="2540031"/>
            <a:ext cx="621042" cy="82296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5764CE6-F543-5B2E-0D94-EDD2DD0309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09" y="2435257"/>
            <a:ext cx="386092" cy="51162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3908C93-642C-14EB-952E-6C18028C7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34" y="2371757"/>
            <a:ext cx="251553" cy="33334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4E2B0EC-BDD3-664E-DD76-FEA6A27D15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85" y="2333658"/>
            <a:ext cx="158110" cy="20951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378BA8D-EDC6-3A38-FD3C-E89FC3B331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27" y="2316988"/>
            <a:ext cx="93991" cy="12455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90856C8-CE89-38EE-2C39-E1FCEF8469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73" y="2300321"/>
            <a:ext cx="55682" cy="7378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9CD504D-816C-7166-B944-5D3DE2CA560E}"/>
              </a:ext>
            </a:extLst>
          </p:cNvPr>
          <p:cNvSpPr txBox="1"/>
          <p:nvPr/>
        </p:nvSpPr>
        <p:spPr>
          <a:xfrm>
            <a:off x="8066836" y="4324617"/>
            <a:ext cx="329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CF0EA4D-48DD-5322-4607-675996E018EE}"/>
              </a:ext>
            </a:extLst>
          </p:cNvPr>
          <p:cNvSpPr txBox="1"/>
          <p:nvPr/>
        </p:nvSpPr>
        <p:spPr>
          <a:xfrm>
            <a:off x="8044658" y="4913571"/>
            <a:ext cx="31381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>
                <a:solidFill>
                  <a:schemeClr val="bg1"/>
                </a:solidFill>
                <a:latin typeface="Arial Narrow" panose="020B0606020202030204" pitchFamily="34" charset="0"/>
              </a:rPr>
              <a:t>Verknüpfung mit dem Kosmos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9320F96-3CB3-63CA-2958-E2118B119F0E}"/>
              </a:ext>
            </a:extLst>
          </p:cNvPr>
          <p:cNvSpPr txBox="1"/>
          <p:nvPr/>
        </p:nvSpPr>
        <p:spPr>
          <a:xfrm>
            <a:off x="8044658" y="5394803"/>
            <a:ext cx="3155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>
                <a:solidFill>
                  <a:schemeClr val="bg1"/>
                </a:solidFill>
                <a:latin typeface="Arial Narrow" panose="020B0606020202030204" pitchFamily="34" charset="0"/>
              </a:rPr>
              <a:t>zu</a:t>
            </a:r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Erzengel Michael </a:t>
            </a:r>
            <a:r>
              <a:rPr lang="de-DE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1027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54B64A68-A959-0C9B-B4DC-CD6FA705F0AE}"/>
              </a:ext>
            </a:extLst>
          </p:cNvPr>
          <p:cNvCxnSpPr/>
          <p:nvPr/>
        </p:nvCxnSpPr>
        <p:spPr>
          <a:xfrm flipV="1">
            <a:off x="849086" y="2267342"/>
            <a:ext cx="7595118" cy="9890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2386126-48F2-D67D-059A-AAFB2C8F3A47}"/>
              </a:ext>
            </a:extLst>
          </p:cNvPr>
          <p:cNvCxnSpPr/>
          <p:nvPr/>
        </p:nvCxnSpPr>
        <p:spPr>
          <a:xfrm flipV="1">
            <a:off x="3601616" y="2304661"/>
            <a:ext cx="5010539" cy="44600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E7E8EEA-2DEC-7865-EF6C-16E352406821}"/>
              </a:ext>
            </a:extLst>
          </p:cNvPr>
          <p:cNvCxnSpPr/>
          <p:nvPr/>
        </p:nvCxnSpPr>
        <p:spPr>
          <a:xfrm flipV="1">
            <a:off x="7979695" y="2306170"/>
            <a:ext cx="632460" cy="5629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A2001F78-53C7-F237-8426-C3687957C965}"/>
              </a:ext>
            </a:extLst>
          </p:cNvPr>
          <p:cNvCxnSpPr/>
          <p:nvPr/>
        </p:nvCxnSpPr>
        <p:spPr>
          <a:xfrm flipV="1">
            <a:off x="7537107" y="2251789"/>
            <a:ext cx="1049681" cy="1366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DCC02AEB-01C5-88A3-DE7C-6E90A2D9049B}"/>
              </a:ext>
            </a:extLst>
          </p:cNvPr>
          <p:cNvSpPr txBox="1"/>
          <p:nvPr/>
        </p:nvSpPr>
        <p:spPr>
          <a:xfrm>
            <a:off x="8653094" y="6361412"/>
            <a:ext cx="2546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>
                <a:solidFill>
                  <a:schemeClr val="bg1"/>
                </a:solidFill>
                <a:latin typeface="Arial Narrow" panose="020B0606020202030204" pitchFamily="34" charset="0"/>
              </a:rPr>
              <a:t>https://erwin-reidinger.at</a:t>
            </a:r>
          </a:p>
        </p:txBody>
      </p:sp>
    </p:spTree>
    <p:extLst>
      <p:ext uri="{BB962C8B-B14F-4D97-AF65-F5344CB8AC3E}">
        <p14:creationId xmlns:p14="http://schemas.microsoft.com/office/powerpoint/2010/main" val="24348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D6E11-5F88-DEF1-D417-F19AF1B00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Kleinmariazell\Begriffe und Orientierung 4.png">
            <a:extLst>
              <a:ext uri="{FF2B5EF4-FFF2-40B4-BE49-F238E27FC236}">
                <a16:creationId xmlns:a16="http://schemas.microsoft.com/office/drawing/2014/main" id="{74366279-0D18-5D3F-3729-1E046847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2EF2EE0-0B81-009A-D55A-64163A427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03516"/>
            <a:ext cx="5334000" cy="37701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1ACC7F2-B5AD-BF03-34AE-274DCAD06A9E}"/>
              </a:ext>
            </a:extLst>
          </p:cNvPr>
          <p:cNvSpPr txBox="1"/>
          <p:nvPr/>
        </p:nvSpPr>
        <p:spPr>
          <a:xfrm>
            <a:off x="6858000" y="430193"/>
            <a:ext cx="485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 nach</a:t>
            </a:r>
            <a:b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„tatsächlichem“ Sonnenaufgang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Kleinmariazell\Begriffe und Orientierung 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516216" y="1971190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1</a:t>
            </a:r>
            <a:endParaRPr lang="de-DE" sz="28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251536" y="1772816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2</a:t>
            </a:r>
            <a:endParaRPr lang="de-DE" sz="28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316778-0046-12BA-A04A-CFE57C7400D3}"/>
              </a:ext>
            </a:extLst>
          </p:cNvPr>
          <p:cNvSpPr txBox="1"/>
          <p:nvPr/>
        </p:nvSpPr>
        <p:spPr>
          <a:xfrm>
            <a:off x="7848600" y="5135543"/>
            <a:ext cx="4124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Einfach orientiertes Heiligtum</a:t>
            </a:r>
          </a:p>
          <a:p>
            <a:r>
              <a:rPr lang="de-DE" sz="2800" dirty="0">
                <a:solidFill>
                  <a:srgbClr val="FFFF00"/>
                </a:solidFill>
                <a:latin typeface="Arial Narrow" panose="020B0606020202030204" pitchFamily="34" charset="0"/>
              </a:rPr>
              <a:t>2 Lösungen</a:t>
            </a:r>
            <a:endParaRPr lang="de-AT" sz="28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46AEDD0-4EFF-BD7B-5D52-681C6C36C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26" y="1628774"/>
            <a:ext cx="3534388" cy="507949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BC244E4-3E11-8CAE-FCC8-514791437022}"/>
              </a:ext>
            </a:extLst>
          </p:cNvPr>
          <p:cNvSpPr txBox="1"/>
          <p:nvPr/>
        </p:nvSpPr>
        <p:spPr>
          <a:xfrm>
            <a:off x="7486651" y="468293"/>
            <a:ext cx="430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Zweifach orientiertes Heiligtum (Achsknick), </a:t>
            </a:r>
            <a:r>
              <a:rPr lang="de-DE" sz="2800" dirty="0">
                <a:solidFill>
                  <a:srgbClr val="FFFF00"/>
                </a:solidFill>
                <a:latin typeface="Arial Narrow" panose="020B0606020202030204" pitchFamily="34" charset="0"/>
              </a:rPr>
              <a:t>1 Lösung</a:t>
            </a:r>
            <a:endParaRPr lang="de-AT" sz="28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63A4-2D1D-205F-1E8A-0364A1A26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Kleinmariazell\Präsentation\Begriffe und Orientierung 6.png">
            <a:extLst>
              <a:ext uri="{FF2B5EF4-FFF2-40B4-BE49-F238E27FC236}">
                <a16:creationId xmlns:a16="http://schemas.microsoft.com/office/drawing/2014/main" id="{AE30DCBB-461B-BABD-7958-F93B7B4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C256E0-1B99-C27B-54F1-29F958A4F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26" y="1628774"/>
            <a:ext cx="3534388" cy="507949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723C4BE-9EF2-3A72-B510-417FA699AB8F}"/>
              </a:ext>
            </a:extLst>
          </p:cNvPr>
          <p:cNvSpPr txBox="1"/>
          <p:nvPr/>
        </p:nvSpPr>
        <p:spPr>
          <a:xfrm>
            <a:off x="7486651" y="468293"/>
            <a:ext cx="430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Zweifach orientiertes Heiligtum (Achsknick), 1 Lösung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80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DB8AF-3C3D-5E96-0114-899A27DAC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90DE81F-7B8C-6F90-D68B-66503FDB2AC3}"/>
              </a:ext>
            </a:extLst>
          </p:cNvPr>
          <p:cNvSpPr txBox="1"/>
          <p:nvPr/>
        </p:nvSpPr>
        <p:spPr>
          <a:xfrm>
            <a:off x="4104302" y="3899165"/>
            <a:ext cx="877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(Verknüpfung mit dem Kosmos, Zeitmarke, verlorenes Wissen)</a:t>
            </a:r>
            <a:endParaRPr lang="de-DE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E10185C-E280-4286-353A-8538702F999B}"/>
              </a:ext>
            </a:extLst>
          </p:cNvPr>
          <p:cNvSpPr txBox="1"/>
          <p:nvPr/>
        </p:nvSpPr>
        <p:spPr>
          <a:xfrm>
            <a:off x="3656434" y="3188350"/>
            <a:ext cx="743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F0000"/>
                </a:solidFill>
                <a:latin typeface="Arial Narrow" panose="020B0606020202030204" pitchFamily="34" charset="0"/>
              </a:rPr>
              <a:t>1. Orientierung </a:t>
            </a:r>
            <a:r>
              <a:rPr lang="de-DE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– astronomisch erschließbar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D4A0C4F-8511-2DE3-610C-DA4392C09E7D}"/>
              </a:ext>
            </a:extLst>
          </p:cNvPr>
          <p:cNvSpPr txBox="1"/>
          <p:nvPr/>
        </p:nvSpPr>
        <p:spPr>
          <a:xfrm>
            <a:off x="3656434" y="4577160"/>
            <a:ext cx="7964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2. Grundsteinlegung </a:t>
            </a:r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– ev. Schriftquellen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DA4C13-BAAB-D400-90C1-576E0A99F5D0}"/>
              </a:ext>
            </a:extLst>
          </p:cNvPr>
          <p:cNvSpPr txBox="1"/>
          <p:nvPr/>
        </p:nvSpPr>
        <p:spPr>
          <a:xfrm>
            <a:off x="4104302" y="5256084"/>
            <a:ext cx="8192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(Schutz und Segen für die Ausführung, nach Absteckung)</a:t>
            </a:r>
            <a:endParaRPr lang="de-DE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64C3941-8870-BE02-049B-AE587B6C6C1D}"/>
              </a:ext>
            </a:extLst>
          </p:cNvPr>
          <p:cNvSpPr txBox="1"/>
          <p:nvPr/>
        </p:nvSpPr>
        <p:spPr>
          <a:xfrm>
            <a:off x="3656434" y="5901486"/>
            <a:ext cx="238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3. Weihe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7A8698-BFC3-9878-350C-03FBE178A2D8}"/>
              </a:ext>
            </a:extLst>
          </p:cNvPr>
          <p:cNvSpPr txBox="1"/>
          <p:nvPr/>
        </p:nvSpPr>
        <p:spPr>
          <a:xfrm>
            <a:off x="5447327" y="5993818"/>
            <a:ext cx="199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(Patrozinium)</a:t>
            </a:r>
            <a:endParaRPr lang="de-DE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BE4B0BB-B9E7-D074-F519-2ECAC4453E80}"/>
              </a:ext>
            </a:extLst>
          </p:cNvPr>
          <p:cNvSpPr txBox="1"/>
          <p:nvPr/>
        </p:nvSpPr>
        <p:spPr>
          <a:xfrm>
            <a:off x="6296997" y="430052"/>
            <a:ext cx="437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(Burgkapellen, Dorfkirchen, Dome)</a:t>
            </a:r>
            <a:endParaRPr lang="de-DE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4119F4-4569-6F8E-4D65-5F7635D0B9E8}"/>
              </a:ext>
            </a:extLst>
          </p:cNvPr>
          <p:cNvSpPr txBox="1"/>
          <p:nvPr/>
        </p:nvSpPr>
        <p:spPr>
          <a:xfrm>
            <a:off x="638176" y="3126795"/>
            <a:ext cx="28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Ausführung:</a:t>
            </a:r>
            <a:endParaRPr lang="de-AT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E7E62CE-E1BB-6DD2-F3EB-7C8E3C35866E}"/>
              </a:ext>
            </a:extLst>
          </p:cNvPr>
          <p:cNvSpPr txBox="1"/>
          <p:nvPr/>
        </p:nvSpPr>
        <p:spPr>
          <a:xfrm>
            <a:off x="638176" y="1940242"/>
            <a:ext cx="234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Auftrag:</a:t>
            </a:r>
            <a:endParaRPr lang="de-DE" sz="4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203AE0-DA80-A225-3101-B36A7055DEA7}"/>
              </a:ext>
            </a:extLst>
          </p:cNvPr>
          <p:cNvSpPr txBox="1"/>
          <p:nvPr/>
        </p:nvSpPr>
        <p:spPr>
          <a:xfrm>
            <a:off x="3656434" y="2001797"/>
            <a:ext cx="590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Bauplan</a:t>
            </a:r>
            <a:r>
              <a:rPr lang="de-DE" sz="3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+ Orientierungstag(e)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2186AE-7C7D-8BF7-9E82-E3CAF3371D41}"/>
              </a:ext>
            </a:extLst>
          </p:cNvPr>
          <p:cNvSpPr txBox="1"/>
          <p:nvPr/>
        </p:nvSpPr>
        <p:spPr>
          <a:xfrm>
            <a:off x="2465809" y="8161"/>
            <a:ext cx="3744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Kirchenbau</a:t>
            </a:r>
            <a:endParaRPr lang="de-DE" sz="6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05273" y="355517"/>
            <a:ext cx="11821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Kirchenorientierung im Laufe der Jahrhunderte</a:t>
            </a:r>
            <a:endParaRPr lang="de-AT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44823" y="1725229"/>
            <a:ext cx="892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Eingangsostung</a:t>
            </a:r>
            <a:r>
              <a:rPr lang="de-DE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(Judentum und frühes Christentum)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744823" y="2649017"/>
            <a:ext cx="892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Apsisostung</a:t>
            </a:r>
            <a:r>
              <a:rPr lang="de-DE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(Mittelalter, ab Laterankonzil 1215 verbindlich)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744823" y="3572805"/>
            <a:ext cx="892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Erleichterung</a:t>
            </a:r>
            <a:r>
              <a:rPr lang="de-DE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(ab Konzil von Trient 1545-1563)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744823" y="4496593"/>
            <a:ext cx="892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Heute</a:t>
            </a:r>
            <a:r>
              <a:rPr lang="de-DE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(Empfehlung Papst Benedikt XVI.)</a:t>
            </a:r>
          </a:p>
        </p:txBody>
      </p:sp>
    </p:spTree>
    <p:extLst>
      <p:ext uri="{BB962C8B-B14F-4D97-AF65-F5344CB8AC3E}">
        <p14:creationId xmlns:p14="http://schemas.microsoft.com/office/powerpoint/2010/main" val="20748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21473"/>
            <a:ext cx="6089727" cy="68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454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2FFFB8D-9771-4228-B641-AF829F12B5AE}"/>
              </a:ext>
            </a:extLst>
          </p:cNvPr>
          <p:cNvSpPr txBox="1"/>
          <p:nvPr/>
        </p:nvSpPr>
        <p:spPr>
          <a:xfrm>
            <a:off x="0" y="917592"/>
            <a:ext cx="290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latin typeface="Arial Narrow" panose="020B0606020202030204" pitchFamily="34" charset="0"/>
              </a:rPr>
              <a:t>Beobachtung</a:t>
            </a:r>
            <a:endParaRPr lang="de-DE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B23A01-7DE6-F7F6-9479-1AF6131FE9EE}"/>
              </a:ext>
            </a:extLst>
          </p:cNvPr>
          <p:cNvSpPr txBox="1"/>
          <p:nvPr/>
        </p:nvSpPr>
        <p:spPr>
          <a:xfrm>
            <a:off x="5353048" y="5429934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rgbClr val="FF0000"/>
                </a:solidFill>
                <a:latin typeface="Arial Narrow" panose="020B0606020202030204" pitchFamily="34" charset="0"/>
              </a:rPr>
              <a:t>Berechnung</a:t>
            </a:r>
            <a:endParaRPr lang="de-DE" sz="3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D5AE41-A0C2-EAAF-1DD0-13CBBB3BB131}"/>
              </a:ext>
            </a:extLst>
          </p:cNvPr>
          <p:cNvGrpSpPr/>
          <p:nvPr/>
        </p:nvGrpSpPr>
        <p:grpSpPr>
          <a:xfrm>
            <a:off x="7800974" y="3981450"/>
            <a:ext cx="4391025" cy="2183093"/>
            <a:chOff x="7010348" y="3429000"/>
            <a:chExt cx="5181652" cy="2735543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21815CF3-DB64-AA76-880F-4E298474AF71}"/>
                </a:ext>
              </a:extLst>
            </p:cNvPr>
            <p:cNvSpPr/>
            <p:nvPr/>
          </p:nvSpPr>
          <p:spPr>
            <a:xfrm>
              <a:off x="7010348" y="3429000"/>
              <a:ext cx="5181652" cy="27355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8355BFD-107A-2C12-C39D-F518695DD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547" y="3571875"/>
              <a:ext cx="5086453" cy="2592668"/>
            </a:xfrm>
            <a:prstGeom prst="rect">
              <a:avLst/>
            </a:prstGeom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0B3EF01A-33BC-72CC-8919-DFBF3FB7E415}"/>
              </a:ext>
            </a:extLst>
          </p:cNvPr>
          <p:cNvSpPr/>
          <p:nvPr/>
        </p:nvSpPr>
        <p:spPr>
          <a:xfrm>
            <a:off x="9067800" y="1876425"/>
            <a:ext cx="2009775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0C67E12-120B-66C4-7D22-E8D656428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301" y="2000250"/>
            <a:ext cx="4646698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ndkarte_b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-242888"/>
            <a:ext cx="6807200" cy="71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4832350" y="3178175"/>
            <a:ext cx="533400" cy="5080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09938" y="3284538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2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600" b="1"/>
              <a:t>Wien 1137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6881813" y="2765425"/>
            <a:ext cx="533400" cy="5080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65838" y="2163763"/>
            <a:ext cx="2016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600" b="1"/>
              <a:t>Marchegg 1268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337050" y="5413375"/>
            <a:ext cx="533400" cy="5080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855368" y="5822950"/>
            <a:ext cx="2481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600" b="1" dirty="0"/>
              <a:t>Wiener Neustadt 1192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191500" y="-485775"/>
            <a:ext cx="735013" cy="7559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250363" y="6477000"/>
            <a:ext cx="1381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400">
                <a:solidFill>
                  <a:srgbClr val="B2B2B2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497888" y="2192338"/>
            <a:ext cx="2047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Gründungsstadt</a:t>
            </a:r>
            <a:b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König Ottokar v. Böhmen</a:t>
            </a:r>
            <a:endParaRPr lang="de-AT" altLang="de-DE" sz="1400" i="1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488363" y="3297238"/>
            <a:ext cx="2393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Stadterweiterung</a:t>
            </a:r>
            <a:b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Markgraf Leopold IV.</a:t>
            </a:r>
            <a:endParaRPr lang="de-AT" altLang="de-DE" sz="1400" i="1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8488363" y="5091113"/>
            <a:ext cx="2047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Gründungsstadt</a:t>
            </a:r>
            <a:b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AT" alt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Herzog Leopold V.</a:t>
            </a:r>
            <a:endParaRPr lang="de-AT" altLang="de-DE" sz="1400" i="1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8269288" y="2349500"/>
            <a:ext cx="252412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8269288" y="3454400"/>
            <a:ext cx="252412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8269288" y="5273675"/>
            <a:ext cx="252412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506BB033-955A-C4B4-48C2-ADE123C2B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7" y="5314950"/>
            <a:ext cx="533400" cy="5080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3BA2A519-32B4-9DC8-BC15-B739267BD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7" y="5013325"/>
            <a:ext cx="2481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600" b="1" dirty="0" err="1"/>
              <a:t>Muthmannsdorf</a:t>
            </a:r>
            <a:r>
              <a:rPr lang="de-AT" altLang="de-DE" sz="1600" b="1" dirty="0"/>
              <a:t> 1136</a:t>
            </a:r>
          </a:p>
        </p:txBody>
      </p:sp>
    </p:spTree>
    <p:extLst>
      <p:ext uri="{BB962C8B-B14F-4D97-AF65-F5344CB8AC3E}">
        <p14:creationId xmlns:p14="http://schemas.microsoft.com/office/powerpoint/2010/main" val="31699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EB4F02-23B1-4FA4-6517-A440AC32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300"/>
            <a:ext cx="12824618" cy="7353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44" y="3275045"/>
            <a:ext cx="2455939" cy="3254465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530548" y="2258345"/>
            <a:ext cx="21162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b="1" dirty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9960952" y="6375621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" name="Gerader Verbinder 24"/>
          <p:cNvCxnSpPr/>
          <p:nvPr/>
        </p:nvCxnSpPr>
        <p:spPr>
          <a:xfrm flipV="1">
            <a:off x="849086" y="2267342"/>
            <a:ext cx="7595118" cy="9890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V="1">
            <a:off x="3601616" y="2304661"/>
            <a:ext cx="5010539" cy="44600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V="1">
            <a:off x="7979695" y="2306170"/>
            <a:ext cx="632460" cy="5629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7537107" y="2251789"/>
            <a:ext cx="1049681" cy="1366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52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Erwin Reidinger\Vortrag Archäoastronomie 2016\Gerüst\Wr. Neustadt\Dom entzer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0"/>
            <a:ext cx="4548233" cy="683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31545" y="476672"/>
            <a:ext cx="5863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800" dirty="0">
                <a:solidFill>
                  <a:schemeClr val="bg1"/>
                </a:solidFill>
                <a:latin typeface="Arial Narrow" panose="020B0606020202030204" pitchFamily="34" charset="0"/>
              </a:rPr>
              <a:t>Dom zu Wiener Neustadt   </a:t>
            </a:r>
            <a:r>
              <a:rPr lang="de-AT" sz="2000" dirty="0">
                <a:solidFill>
                  <a:schemeClr val="bg1"/>
                </a:solidFill>
                <a:latin typeface="Arial Narrow" panose="020B0606020202030204" pitchFamily="34" charset="0"/>
              </a:rPr>
              <a:t>(romanisch)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718219" y="644339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12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131545" y="1494546"/>
            <a:ext cx="4091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Patrozinium: Mariä Himmelfahrt (15. August)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Stadtgründung: 1192 - 1194</a:t>
            </a:r>
            <a:endParaRPr lang="de-AT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Vortrag Archäoastronomie 2016\Gerüst\Stadtgrundriss\02_10_Wrn Best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27" y="-29740"/>
            <a:ext cx="4998573" cy="55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777980" y="476672"/>
            <a:ext cx="4104455" cy="65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800" dirty="0">
                <a:solidFill>
                  <a:schemeClr val="bg1"/>
                </a:solidFill>
                <a:latin typeface="Arial Narrow" panose="020B0606020202030204" pitchFamily="34" charset="0"/>
              </a:rPr>
              <a:t>Wiener Neustadt   </a:t>
            </a:r>
            <a:r>
              <a:rPr lang="de-AT" sz="2000" dirty="0">
                <a:solidFill>
                  <a:schemeClr val="bg1"/>
                </a:solidFill>
                <a:latin typeface="Arial Narrow" panose="020B0606020202030204" pitchFamily="34" charset="0"/>
              </a:rPr>
              <a:t>(Ausführung)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586291" y="644339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12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777980" y="1519484"/>
            <a:ext cx="26938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Achse Dom: 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		geometrisch verknüpft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		astronomisch orientiert</a:t>
            </a:r>
            <a:endParaRPr lang="de-AT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777980" y="3119201"/>
            <a:ext cx="269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Lage Dom: 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		konstruiert (Punkt D)</a:t>
            </a:r>
            <a:endParaRPr lang="de-AT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77980" y="4303420"/>
            <a:ext cx="269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Pfingsten 1192: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		Belehnungstag</a:t>
            </a:r>
            <a:endParaRPr lang="de-AT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114674" y="1226709"/>
            <a:ext cx="652463" cy="628285"/>
          </a:xfrm>
          <a:prstGeom prst="ellipse">
            <a:avLst/>
          </a:pr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89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Wr_Neustadt\Civitas Nova 1192 Vortrag\Abbildungen_für_PPT\06_48_Achknick_Fir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67" y="0"/>
            <a:ext cx="10279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Erwin Reidinger\Wr_Neustadt\Civitas Nova 1192 Vortrag\Abbildungen_für_PPT\06_48_Achknick_First_Anim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67" y="0"/>
            <a:ext cx="10279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Erwin Reidinger\Wr_Neustadt\Civitas Nova 1192 Vortrag\Abbildungen_für_PPT\06_49_Achsknick_Innen.png">
            <a:extLst>
              <a:ext uri="{FF2B5EF4-FFF2-40B4-BE49-F238E27FC236}">
                <a16:creationId xmlns:a16="http://schemas.microsoft.com/office/drawing/2014/main" id="{73885DF1-8B80-E6C3-17BD-DAABECC4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97400" cy="68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C1C4171-5357-0DF4-F590-E349114139BC}"/>
              </a:ext>
            </a:extLst>
          </p:cNvPr>
          <p:cNvSpPr txBox="1"/>
          <p:nvPr/>
        </p:nvSpPr>
        <p:spPr>
          <a:xfrm>
            <a:off x="8615733" y="-285328"/>
            <a:ext cx="3813820" cy="11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5400" b="1" dirty="0">
                <a:latin typeface="Arial Narrow" panose="020B0606020202030204" pitchFamily="34" charset="0"/>
              </a:rPr>
              <a:t>Achsknick</a:t>
            </a:r>
          </a:p>
        </p:txBody>
      </p:sp>
    </p:spTree>
    <p:extLst>
      <p:ext uri="{BB962C8B-B14F-4D97-AF65-F5344CB8AC3E}">
        <p14:creationId xmlns:p14="http://schemas.microsoft.com/office/powerpoint/2010/main" val="29266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Wr_Neustadt\Civitas Nova 1192 Vortrag\Abbildungen_für_PPT\06_53_Astronomie.png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9" y="0"/>
            <a:ext cx="10252081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Erwin Reidinger\Wr_Neustadt\Civitas Nova 1192 Vortrag\Abbildungen_für_PPT\06_54_Sonnenaufga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11" y="-4471694"/>
            <a:ext cx="15958351" cy="11713376"/>
          </a:xfrm>
          <a:prstGeom prst="rect">
            <a:avLst/>
          </a:prstGeom>
          <a:noFill/>
          <a:scene3d>
            <a:camera prst="orthographicFront">
              <a:rot lat="0" lon="0" rev="12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Erwin Reidinger\Wr_Neustadt\Civitas Nova 1192 Vortrag\Abbildungen_für_PPT\06_53_Astronomie.png">
            <a:extLst>
              <a:ext uri="{FF2B5EF4-FFF2-40B4-BE49-F238E27FC236}">
                <a16:creationId xmlns:a16="http://schemas.microsoft.com/office/drawing/2014/main" id="{9E0A2FE7-1983-8641-41ED-34F56B83D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9" y="0"/>
            <a:ext cx="10252081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8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Wr_Neustadt\Civitas Nova 1192 Vortrag\Abbildungen_für_PPT\06_47_Achsknick_Mode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0"/>
            <a:ext cx="10511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698041" y="4935265"/>
            <a:ext cx="352414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latin typeface="Arial Narrow" panose="020B0606020202030204" pitchFamily="34" charset="0"/>
              </a:rPr>
              <a:t>Orientierungstage: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latin typeface="Arial Narrow" panose="020B0606020202030204" pitchFamily="34" charset="0"/>
              </a:rPr>
              <a:t>	Langhaus:		Pfingsten 1192		(24. Mai)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latin typeface="Arial Narrow" panose="020B0606020202030204" pitchFamily="34" charset="0"/>
              </a:rPr>
              <a:t>	Chor:				Pfingsten 1193		(16. Mai)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917540" y="6340116"/>
            <a:ext cx="12713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sz="1400" dirty="0">
                <a:latin typeface="Arial Narrow" panose="020B0606020202030204" pitchFamily="34" charset="0"/>
              </a:rPr>
              <a:t>Erwin Reidinger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82481" y="293047"/>
            <a:ext cx="43386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800" dirty="0">
                <a:latin typeface="Arial Narrow" panose="020B0606020202030204" pitchFamily="34" charset="0"/>
              </a:rPr>
              <a:t>Dom zu Wiener Neustadt</a:t>
            </a:r>
          </a:p>
        </p:txBody>
      </p:sp>
    </p:spTree>
    <p:extLst>
      <p:ext uri="{BB962C8B-B14F-4D97-AF65-F5344CB8AC3E}">
        <p14:creationId xmlns:p14="http://schemas.microsoft.com/office/powerpoint/2010/main" val="14145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Erwin Reidinger\Vortrag Archäoastronomie 2016\Gerüst\Marchegg\9979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8243832" cy="58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482733" y="253796"/>
            <a:ext cx="370926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800" dirty="0">
                <a:solidFill>
                  <a:schemeClr val="bg1"/>
                </a:solidFill>
                <a:latin typeface="Arial Narrow" panose="020B0606020202030204" pitchFamily="34" charset="0"/>
              </a:rPr>
              <a:t>Stadtpfarrkirche </a:t>
            </a:r>
            <a:r>
              <a:rPr lang="de-AT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Marchegg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endParaRPr lang="de-AT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Chor: frühgotisch</a:t>
            </a:r>
          </a:p>
          <a:p>
            <a:pPr>
              <a:lnSpc>
                <a:spcPct val="150000"/>
              </a:lnSpc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Patrozinium: hl. Margaretha (20. Juli)</a:t>
            </a: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Stadtgründung: 1268</a:t>
            </a:r>
            <a:endParaRPr lang="de-A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>
              <a:lnSpc>
                <a:spcPct val="150000"/>
              </a:lnSpc>
            </a:pP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482733" y="551711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12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</p:spTree>
    <p:extLst>
      <p:ext uri="{BB962C8B-B14F-4D97-AF65-F5344CB8AC3E}">
        <p14:creationId xmlns:p14="http://schemas.microsoft.com/office/powerpoint/2010/main" val="5720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149145" y="644339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12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698637" y="476672"/>
            <a:ext cx="2590775" cy="65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AT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Marchegg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149275" y="2916238"/>
            <a:ext cx="2315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Gründungsstadt 1268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endParaRPr lang="de-A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Verknüpfte Stadt- und Kirchenplanung</a:t>
            </a:r>
          </a:p>
        </p:txBody>
      </p:sp>
      <p:pic>
        <p:nvPicPr>
          <p:cNvPr id="5" name="Picture 2" descr="C:\Erwin Reidinger\Vortrag Wien 2008\Veröffentlichung\05_Marchegg Mappe\Marchegg Map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77" y="0"/>
            <a:ext cx="6617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3860006" y="2744971"/>
            <a:ext cx="652463" cy="628285"/>
          </a:xfrm>
          <a:prstGeom prst="ellipse">
            <a:avLst/>
          </a:pr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65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MA Geora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68263"/>
            <a:ext cx="9331325" cy="67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22600" y="3614738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400" b="1"/>
              <a:t>P</a:t>
            </a: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713163" y="4056063"/>
            <a:ext cx="179387" cy="179387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711575" y="4052888"/>
            <a:ext cx="187325" cy="1857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3910013" y="2590800"/>
            <a:ext cx="6692900" cy="15303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1217612" y="4167188"/>
            <a:ext cx="2493963" cy="596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835400" y="4233863"/>
            <a:ext cx="846138" cy="267493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884488" y="1092200"/>
            <a:ext cx="885825" cy="29575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061450" y="295275"/>
            <a:ext cx="1166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000">
                <a:latin typeface="Arial Narrow" pitchFamily="34" charset="0"/>
              </a:rPr>
              <a:t>Marchegg</a:t>
            </a:r>
            <a:endParaRPr lang="de-AT" altLang="de-DE" sz="2000" i="1">
              <a:latin typeface="Arial Narrow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296150" y="5678488"/>
            <a:ext cx="3168650" cy="76358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000">
                <a:latin typeface="Arial Narrow" pitchFamily="34" charset="0"/>
              </a:rPr>
              <a:t>Portalpunkt P - Rekonstruktion</a:t>
            </a:r>
          </a:p>
          <a:p>
            <a:pPr>
              <a:spcBef>
                <a:spcPct val="50000"/>
              </a:spcBef>
            </a:pPr>
            <a:r>
              <a:rPr lang="de-DE" altLang="de-DE" sz="1600" i="1">
                <a:solidFill>
                  <a:srgbClr val="C06000"/>
                </a:solidFill>
                <a:latin typeface="Arial Narrow" pitchFamily="34" charset="0"/>
              </a:rPr>
              <a:t>Portal point P - reconstruction</a:t>
            </a:r>
            <a:endParaRPr lang="de-AT" altLang="de-DE" sz="1600" i="1">
              <a:solidFill>
                <a:srgbClr val="C06000"/>
              </a:solidFill>
              <a:latin typeface="Arial Narrow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163660" y="644339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1200" dirty="0">
                <a:latin typeface="Arial Narrow" panose="020B0606020202030204" pitchFamily="34" charset="0"/>
              </a:rPr>
              <a:t>Erwin Reidinger</a:t>
            </a:r>
          </a:p>
        </p:txBody>
      </p:sp>
    </p:spTree>
    <p:extLst>
      <p:ext uri="{BB962C8B-B14F-4D97-AF65-F5344CB8AC3E}">
        <p14:creationId xmlns:p14="http://schemas.microsoft.com/office/powerpoint/2010/main" val="40209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50531" y="910917"/>
            <a:ext cx="9721850" cy="3600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2603" y="209071"/>
            <a:ext cx="30972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Pfarrkirche </a:t>
            </a:r>
            <a:r>
              <a:rPr lang="de-AT" altLang="de-DE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Marchegg</a:t>
            </a:r>
            <a:endParaRPr lang="de-AT" altLang="de-DE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6" descr="12_Marchegg Grundriss_Kirc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81" y="939492"/>
            <a:ext cx="81724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 rot="20880000">
            <a:off x="8832392" y="1622274"/>
            <a:ext cx="17891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200" dirty="0">
                <a:latin typeface="Arial Narrow" pitchFamily="34" charset="0"/>
              </a:rPr>
              <a:t>Gründonnerstag 1268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20760000">
            <a:off x="8724544" y="1263709"/>
            <a:ext cx="1547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200" dirty="0">
                <a:latin typeface="Arial Narrow" pitchFamily="34" charset="0"/>
              </a:rPr>
              <a:t>Ostersonntag 1268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 rot="20760000">
            <a:off x="5997219" y="1082367"/>
            <a:ext cx="1547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200">
                <a:latin typeface="Arial Narrow" pitchFamily="34" charset="0"/>
              </a:rPr>
              <a:t>Maria Himmelfahrt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48060" y="4689993"/>
            <a:ext cx="432432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Orientierungstage: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		Langhaus:		Gründonnerstag 1268	(5. April)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		Chor:				Ostersonntag 1268			(8. April)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243997" y="63569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12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</p:spTree>
    <p:extLst>
      <p:ext uri="{BB962C8B-B14F-4D97-AF65-F5344CB8AC3E}">
        <p14:creationId xmlns:p14="http://schemas.microsoft.com/office/powerpoint/2010/main" val="41536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78396" y="227290"/>
            <a:ext cx="4104455" cy="898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4000" b="1" dirty="0">
                <a:solidFill>
                  <a:srgbClr val="FFFF00"/>
                </a:solidFill>
                <a:latin typeface="Arial Narrow" panose="020B0606020202030204" pitchFamily="34" charset="0"/>
              </a:rPr>
              <a:t>Inhalt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112860" y="644339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12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60472" y="523208"/>
            <a:ext cx="7180809" cy="5487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endParaRPr lang="de-AT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 defTabSz="180000">
              <a:lnSpc>
                <a:spcPct val="150000"/>
              </a:lnSpc>
              <a:buFontTx/>
              <a:buChar char="-"/>
              <a:tabLst>
                <a:tab pos="0" algn="l"/>
                <a:tab pos="360000" algn="l"/>
              </a:tabLst>
            </a:pPr>
            <a:r>
              <a:rPr lang="de-DE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Allgemeines zum Thema Kirchenorientierung:</a:t>
            </a:r>
            <a:b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Algorithmus zur Bestimmung von Orientierungstagen</a:t>
            </a:r>
            <a:b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 defTabSz="180000">
              <a:lnSpc>
                <a:spcPct val="150000"/>
              </a:lnSpc>
              <a:buFontTx/>
              <a:buChar char="-"/>
              <a:tabLst>
                <a:tab pos="0" algn="l"/>
                <a:tab pos="360000" algn="l"/>
              </a:tabLst>
            </a:pPr>
            <a:r>
              <a:rPr lang="de-AT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Beispiele aus den Zeitepochen:</a:t>
            </a:r>
            <a:br>
              <a:rPr lang="de-AT" sz="2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Mittelalter ( Wiener Neustadt, Marchegg, Wien, </a:t>
            </a:r>
            <a:r>
              <a:rPr lang="de-AT" dirty="0" err="1">
                <a:solidFill>
                  <a:schemeClr val="bg1"/>
                </a:solidFill>
                <a:latin typeface="Arial Narrow" panose="020B0606020202030204" pitchFamily="34" charset="0"/>
              </a:rPr>
              <a:t>Muthmannsdorf</a:t>
            </a: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b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Altertum ( Tempelanlage in Jerusalem, Tempel Salomo)</a:t>
            </a:r>
            <a:b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Antike ( Alt St. Peter in Rom, Grabeskirche in Jerusalem)</a:t>
            </a:r>
            <a:b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Mittelalter (Pfalzkapelle Aachen)</a:t>
            </a:r>
            <a:b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de-DE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 defTabSz="180000">
              <a:lnSpc>
                <a:spcPct val="150000"/>
              </a:lnSpc>
              <a:buFontTx/>
              <a:buChar char="-"/>
              <a:tabLst>
                <a:tab pos="0" algn="l"/>
                <a:tab pos="360000" algn="l"/>
              </a:tabLst>
            </a:pPr>
            <a:r>
              <a:rPr lang="de-DE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Kaiserdom zu Speyer:</a:t>
            </a:r>
            <a:br>
              <a:rPr lang="de-DE" sz="2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Bauanalyse</a:t>
            </a:r>
            <a:b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Archäoastronomie</a:t>
            </a:r>
            <a:endParaRPr lang="de-AT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Regensburg\Bildervorrat\Wie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2080"/>
            <a:ext cx="4536504" cy="683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231354" y="234561"/>
            <a:ext cx="4599862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Wien Stephansdom</a:t>
            </a:r>
          </a:p>
          <a:p>
            <a:pPr>
              <a:spcBef>
                <a:spcPct val="50000"/>
              </a:spcBef>
            </a:pPr>
            <a:endParaRPr lang="de-DE" altLang="de-DE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</a:pPr>
            <a:r>
              <a:rPr lang="de-AT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romanischer Kern</a:t>
            </a:r>
          </a:p>
          <a:p>
            <a:pPr>
              <a:spcBef>
                <a:spcPct val="50000"/>
              </a:spcBef>
            </a:pPr>
            <a:r>
              <a:rPr lang="de-AT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Patrozinium: hl. Stephanus (26. Dezember)</a:t>
            </a:r>
          </a:p>
          <a:p>
            <a:pPr>
              <a:spcBef>
                <a:spcPct val="50000"/>
              </a:spcBef>
            </a:pPr>
            <a:r>
              <a:rPr lang="de-AT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Gründung: 1137</a:t>
            </a:r>
          </a:p>
          <a:p>
            <a:pPr>
              <a:spcBef>
                <a:spcPct val="50000"/>
              </a:spcBef>
            </a:pPr>
            <a:endParaRPr lang="de-AT" alt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 descr="Wien_Rö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0"/>
            <a:ext cx="6659563" cy="6145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 rot="2100000">
            <a:off x="5056188" y="4133850"/>
            <a:ext cx="3198812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170488" y="3062288"/>
            <a:ext cx="187325" cy="185737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rot="2100000">
            <a:off x="7877175" y="5327650"/>
            <a:ext cx="965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8804275" y="5484813"/>
            <a:ext cx="914400" cy="874712"/>
            <a:chOff x="4454" y="1057"/>
            <a:chExt cx="635" cy="620"/>
          </a:xfrm>
        </p:grpSpPr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4637" y="1239"/>
              <a:ext cx="265" cy="256"/>
            </a:xfrm>
            <a:prstGeom prst="ellipse">
              <a:avLst/>
            </a:prstGeom>
            <a:noFill/>
            <a:ln w="317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4774" y="1546"/>
              <a:ext cx="0" cy="13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4766" y="1057"/>
              <a:ext cx="0" cy="13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rot="5400000">
              <a:off x="5024" y="1300"/>
              <a:ext cx="0" cy="13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rot="5400000">
              <a:off x="4520" y="1304"/>
              <a:ext cx="0" cy="13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rot="2700000">
              <a:off x="4578" y="1483"/>
              <a:ext cx="0" cy="13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2700000">
              <a:off x="4952" y="1134"/>
              <a:ext cx="0" cy="13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rot="8100000">
              <a:off x="4972" y="1477"/>
              <a:ext cx="0" cy="125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rot="8100000">
              <a:off x="4584" y="1134"/>
              <a:ext cx="0" cy="125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rot="1320000" flipH="1">
              <a:off x="4860" y="1130"/>
              <a:ext cx="1" cy="8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rot="6720000" flipH="1">
              <a:off x="4992" y="1412"/>
              <a:ext cx="1" cy="8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rot="4020000" flipH="1">
              <a:off x="4984" y="1244"/>
              <a:ext cx="1" cy="8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rot="9420000" flipH="1">
              <a:off x="4869" y="1541"/>
              <a:ext cx="1" cy="8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rot="12120000" flipH="1">
              <a:off x="4676" y="1537"/>
              <a:ext cx="1" cy="8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rot="20220000" flipH="1">
              <a:off x="4672" y="1121"/>
              <a:ext cx="1" cy="8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rot="17520000" flipH="1">
              <a:off x="4549" y="1240"/>
              <a:ext cx="1" cy="8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rot="14820000" flipH="1">
              <a:off x="4551" y="1417"/>
              <a:ext cx="1" cy="8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4" name="Text Box 24"/>
          <p:cNvSpPr txBox="1">
            <a:spLocks noChangeArrowheads="1"/>
          </p:cNvSpPr>
          <p:nvPr/>
        </p:nvSpPr>
        <p:spPr bwMode="auto">
          <a:xfrm rot="2100000">
            <a:off x="5394325" y="4430713"/>
            <a:ext cx="45354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b="1"/>
              <a:t>Sonnenaufgang</a:t>
            </a:r>
          </a:p>
          <a:p>
            <a:pPr>
              <a:spcBef>
                <a:spcPct val="50000"/>
              </a:spcBef>
            </a:pPr>
            <a:r>
              <a:rPr lang="de-DE" altLang="de-DE" b="1"/>
              <a:t>hl. Stephanus 1137</a:t>
            </a:r>
            <a:endParaRPr lang="de-AT" altLang="de-DE" b="1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9059863" y="6477000"/>
            <a:ext cx="1381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400">
                <a:solidFill>
                  <a:srgbClr val="B2B2B2"/>
                </a:solidFill>
                <a:latin typeface="Arial Narrow" pitchFamily="34" charset="0"/>
              </a:rPr>
              <a:t>Erwin Reidinger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5441950" y="2816225"/>
            <a:ext cx="95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400" b="1"/>
              <a:t>A = P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7896225" y="827088"/>
            <a:ext cx="272415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000" dirty="0">
                <a:solidFill>
                  <a:schemeClr val="bg1"/>
                </a:solidFill>
                <a:latin typeface="Arial Narrow" pitchFamily="34" charset="0"/>
              </a:rPr>
              <a:t>St. Stephan – Orientierung nach der Sonne</a:t>
            </a:r>
          </a:p>
          <a:p>
            <a:pPr>
              <a:spcBef>
                <a:spcPct val="50000"/>
              </a:spcBef>
            </a:pPr>
            <a:r>
              <a:rPr lang="de-DE" altLang="de-DE" sz="1600" i="1" dirty="0">
                <a:solidFill>
                  <a:srgbClr val="FF9933"/>
                </a:solidFill>
                <a:latin typeface="Arial Narrow" pitchFamily="34" charset="0"/>
              </a:rPr>
              <a:t>St. Stephan – </a:t>
            </a:r>
            <a:r>
              <a:rPr lang="de-DE" altLang="de-DE" sz="1600" i="1" dirty="0" err="1">
                <a:solidFill>
                  <a:srgbClr val="FF9933"/>
                </a:solidFill>
                <a:latin typeface="Arial Narrow" pitchFamily="34" charset="0"/>
              </a:rPr>
              <a:t>orientation</a:t>
            </a:r>
            <a:r>
              <a:rPr lang="de-DE" altLang="de-DE" sz="1600" i="1" dirty="0">
                <a:solidFill>
                  <a:srgbClr val="FF9933"/>
                </a:solidFill>
                <a:latin typeface="Arial Narrow" pitchFamily="34" charset="0"/>
              </a:rPr>
              <a:t> </a:t>
            </a:r>
            <a:r>
              <a:rPr lang="de-DE" altLang="de-DE" sz="1600" i="1" dirty="0" err="1">
                <a:solidFill>
                  <a:srgbClr val="FF9933"/>
                </a:solidFill>
                <a:latin typeface="Arial Narrow" pitchFamily="34" charset="0"/>
              </a:rPr>
              <a:t>according</a:t>
            </a:r>
            <a:r>
              <a:rPr lang="de-DE" altLang="de-DE" sz="1600" i="1" dirty="0">
                <a:solidFill>
                  <a:srgbClr val="FF9933"/>
                </a:solidFill>
                <a:latin typeface="Arial Narrow" pitchFamily="34" charset="0"/>
              </a:rPr>
              <a:t> </a:t>
            </a:r>
            <a:r>
              <a:rPr lang="de-DE" altLang="de-DE" sz="1600" i="1" dirty="0" err="1">
                <a:solidFill>
                  <a:srgbClr val="FF9933"/>
                </a:solidFill>
                <a:latin typeface="Arial Narrow" pitchFamily="34" charset="0"/>
              </a:rPr>
              <a:t>to</a:t>
            </a:r>
            <a:r>
              <a:rPr lang="de-DE" altLang="de-DE" sz="1600" i="1" dirty="0">
                <a:solidFill>
                  <a:srgbClr val="FF9933"/>
                </a:solidFill>
                <a:latin typeface="Arial Narrow" pitchFamily="34" charset="0"/>
              </a:rPr>
              <a:t> </a:t>
            </a:r>
            <a:r>
              <a:rPr lang="de-DE" altLang="de-DE" sz="1600" i="1" dirty="0" err="1">
                <a:solidFill>
                  <a:srgbClr val="FF9933"/>
                </a:solidFill>
                <a:latin typeface="Arial Narrow" pitchFamily="34" charset="0"/>
              </a:rPr>
              <a:t>sunrise</a:t>
            </a:r>
            <a:endParaRPr lang="de-AT" altLang="de-DE" sz="1600" i="1" dirty="0">
              <a:solidFill>
                <a:srgbClr val="FF9933"/>
              </a:solidFill>
              <a:latin typeface="Symbol" pitchFamily="18" charset="2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8132763" y="3565525"/>
            <a:ext cx="25209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200">
                <a:solidFill>
                  <a:schemeClr val="bg1"/>
                </a:solidFill>
                <a:latin typeface="Arial Narrow" pitchFamily="34" charset="0"/>
              </a:rPr>
              <a:t>Langhaus: 26. Dezember 1137</a:t>
            </a:r>
            <a:br>
              <a:rPr lang="de-AT" altLang="de-DE" sz="1200">
                <a:solidFill>
                  <a:schemeClr val="bg1"/>
                </a:solidFill>
                <a:latin typeface="Arial Narrow" pitchFamily="34" charset="0"/>
              </a:rPr>
            </a:br>
            <a:r>
              <a:rPr lang="de-AT" altLang="de-DE" sz="1200">
                <a:solidFill>
                  <a:schemeClr val="bg1"/>
                </a:solidFill>
                <a:latin typeface="Arial Narrow" pitchFamily="34" charset="0"/>
              </a:rPr>
              <a:t>(Hl. Stephanus)</a:t>
            </a:r>
            <a:br>
              <a:rPr lang="de-AT" altLang="de-DE" sz="1200">
                <a:solidFill>
                  <a:schemeClr val="bg1"/>
                </a:solidFill>
                <a:latin typeface="Arial Narrow" pitchFamily="34" charset="0"/>
              </a:rPr>
            </a:br>
            <a:r>
              <a:rPr lang="de-AT" altLang="de-DE" sz="1200">
                <a:solidFill>
                  <a:schemeClr val="bg1"/>
                </a:solidFill>
                <a:latin typeface="Arial Narrow" pitchFamily="34" charset="0"/>
              </a:rPr>
              <a:t>Stadtachse = Achsenkreuz</a:t>
            </a:r>
          </a:p>
          <a:p>
            <a:pPr>
              <a:spcBef>
                <a:spcPct val="50000"/>
              </a:spcBef>
            </a:pPr>
            <a:r>
              <a:rPr lang="de-AT" altLang="de-DE" sz="1200" i="1">
                <a:solidFill>
                  <a:srgbClr val="FF9933"/>
                </a:solidFill>
                <a:latin typeface="Arial Narrow" pitchFamily="34" charset="0"/>
              </a:rPr>
              <a:t>Nave: 26th December 1137</a:t>
            </a:r>
            <a:br>
              <a:rPr lang="de-AT" altLang="de-DE" sz="1200" i="1">
                <a:solidFill>
                  <a:srgbClr val="FF9933"/>
                </a:solidFill>
                <a:latin typeface="Arial Narrow" pitchFamily="34" charset="0"/>
              </a:rPr>
            </a:br>
            <a:r>
              <a:rPr lang="de-AT" altLang="de-DE" sz="1200" i="1">
                <a:solidFill>
                  <a:srgbClr val="FF9933"/>
                </a:solidFill>
                <a:latin typeface="Arial Narrow" pitchFamily="34" charset="0"/>
              </a:rPr>
              <a:t>(St. Stephanus)</a:t>
            </a:r>
            <a:br>
              <a:rPr lang="de-AT" altLang="de-DE" sz="1200" i="1">
                <a:solidFill>
                  <a:srgbClr val="FF9933"/>
                </a:solidFill>
                <a:latin typeface="Arial Narrow" pitchFamily="34" charset="0"/>
              </a:rPr>
            </a:br>
            <a:r>
              <a:rPr lang="de-AT" altLang="de-DE" sz="1200" i="1">
                <a:solidFill>
                  <a:srgbClr val="FF9933"/>
                </a:solidFill>
                <a:latin typeface="Arial Narrow" pitchFamily="34" charset="0"/>
              </a:rPr>
              <a:t>Town axis = Coordinate axes</a:t>
            </a:r>
            <a:endParaRPr lang="de-AT" altLang="de-DE" sz="1200" i="1">
              <a:solidFill>
                <a:srgbClr val="FF9933"/>
              </a:solidFill>
              <a:latin typeface="Symbol" pitchFamily="18" charset="2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7880350" y="107950"/>
            <a:ext cx="2306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AT" altLang="de-DE" sz="2000">
                <a:solidFill>
                  <a:srgbClr val="B2B2B2"/>
                </a:solidFill>
                <a:latin typeface="Arial Narrow" pitchFamily="34" charset="0"/>
              </a:rPr>
              <a:t>Wien</a:t>
            </a:r>
            <a:endParaRPr lang="de-AT" altLang="de-DE" sz="2000" i="1">
              <a:solidFill>
                <a:srgbClr val="B2B2B2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68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Wien_Rö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4925" y="0"/>
            <a:ext cx="6659563" cy="6148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 rot="2100000">
            <a:off x="3305175" y="842963"/>
            <a:ext cx="3136900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rot="7500000">
            <a:off x="931862" y="2497138"/>
            <a:ext cx="17494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rot="2100000">
            <a:off x="1017587" y="4105275"/>
            <a:ext cx="3130551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rot="7500000">
            <a:off x="3678238" y="4273550"/>
            <a:ext cx="1611312" cy="15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rot="2100000">
            <a:off x="5224463" y="3633788"/>
            <a:ext cx="14478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rot="7500000">
            <a:off x="4833144" y="5106194"/>
            <a:ext cx="2232025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2100000">
            <a:off x="2182813" y="2624138"/>
            <a:ext cx="3001962" cy="158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rot="7500000">
            <a:off x="5024437" y="2486026"/>
            <a:ext cx="1425575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6134100" y="1698625"/>
            <a:ext cx="187325" cy="185738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846513" y="4959350"/>
            <a:ext cx="187325" cy="185738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2271713" y="1604963"/>
            <a:ext cx="187325" cy="185737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6553200" y="4030663"/>
            <a:ext cx="187325" cy="185737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746500" y="5237163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400" b="1">
                <a:latin typeface="Arial Narrow" pitchFamily="34" charset="0"/>
              </a:rPr>
              <a:t>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394450" y="1411288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400" b="1">
                <a:latin typeface="Arial Narrow" pitchFamily="34" charset="0"/>
              </a:rPr>
              <a:t>N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889750" y="3932238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400" b="1">
                <a:latin typeface="Arial Narrow" pitchFamily="34" charset="0"/>
              </a:rPr>
              <a:t>O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731963" y="1554163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400" b="1">
                <a:latin typeface="Arial Narrow" pitchFamily="34" charset="0"/>
              </a:rPr>
              <a:t>W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rot="7500000">
            <a:off x="1989931" y="777081"/>
            <a:ext cx="203358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rot="2100000">
            <a:off x="6169025" y="2303463"/>
            <a:ext cx="1576388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rot="7500000">
            <a:off x="6361906" y="3399632"/>
            <a:ext cx="157162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rot="2100000">
            <a:off x="3867150" y="5562600"/>
            <a:ext cx="159067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451475" y="2816225"/>
            <a:ext cx="95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400" b="1">
                <a:latin typeface="Arial Narrow" pitchFamily="34" charset="0"/>
              </a:rPr>
              <a:t>A = P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 rot="2040000">
            <a:off x="2528888" y="2471738"/>
            <a:ext cx="173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b="1">
                <a:latin typeface="Arial Narrow" pitchFamily="34" charset="0"/>
              </a:rPr>
              <a:t>500 </a:t>
            </a:r>
            <a:r>
              <a:rPr lang="de-DE" altLang="de-DE" b="1">
                <a:latin typeface="Arial Narrow" pitchFamily="34" charset="0"/>
              </a:rPr>
              <a:t>Klafter</a:t>
            </a:r>
            <a:endParaRPr lang="de-AT" altLang="de-DE" b="1">
              <a:latin typeface="Arial Narrow" pitchFamily="34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 rot="2040000">
            <a:off x="5827713" y="3614738"/>
            <a:ext cx="173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b="1">
                <a:latin typeface="Arial Narrow" pitchFamily="34" charset="0"/>
              </a:rPr>
              <a:t>250</a:t>
            </a:r>
            <a:endParaRPr lang="de-AT" altLang="de-DE" b="1">
              <a:latin typeface="Arial Narrow" pitchFamily="34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 rot="18240000">
            <a:off x="5677694" y="2147094"/>
            <a:ext cx="88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b="1">
                <a:latin typeface="Arial Narrow" pitchFamily="34" charset="0"/>
              </a:rPr>
              <a:t>250</a:t>
            </a:r>
            <a:endParaRPr lang="de-AT" altLang="de-DE" b="1">
              <a:latin typeface="Arial Narrow" pitchFamily="34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 rot="18240000">
            <a:off x="4196556" y="4220369"/>
            <a:ext cx="88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b="1">
                <a:latin typeface="Arial Narrow" pitchFamily="34" charset="0"/>
              </a:rPr>
              <a:t>350</a:t>
            </a:r>
            <a:endParaRPr lang="de-AT" altLang="de-DE" b="1">
              <a:latin typeface="Arial Narrow" pitchFamily="34" charset="0"/>
            </a:endParaRP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5180013" y="3062288"/>
            <a:ext cx="187325" cy="185737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4899025" y="3449638"/>
            <a:ext cx="187325" cy="185737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rot="7500000">
            <a:off x="4991100" y="3346451"/>
            <a:ext cx="288925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140325" y="3548063"/>
            <a:ext cx="95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400" b="1">
                <a:latin typeface="Arial Narrow" pitchFamily="34" charset="0"/>
              </a:rPr>
              <a:t>B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 rot="18240000">
            <a:off x="684212" y="557213"/>
            <a:ext cx="281940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3600" b="1">
                <a:latin typeface="Arial Narrow" pitchFamily="34" charset="0"/>
              </a:rPr>
              <a:t>- 600</a:t>
            </a:r>
            <a:r>
              <a:rPr lang="de-DE" altLang="de-DE" sz="2400" b="1">
                <a:latin typeface="Arial Narrow" pitchFamily="34" charset="0"/>
              </a:rPr>
              <a:t> Klafter </a:t>
            </a:r>
            <a:r>
              <a:rPr lang="de-DE" altLang="de-DE" sz="3600" b="1">
                <a:latin typeface="Arial Narrow" pitchFamily="34" charset="0"/>
              </a:rPr>
              <a:t>-</a:t>
            </a:r>
            <a:endParaRPr lang="de-AT" altLang="de-DE" sz="3600" b="1">
              <a:latin typeface="Arial Narrow" pitchFamily="34" charset="0"/>
            </a:endParaRP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 rot="2040000">
            <a:off x="4151313" y="57150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3600" b="1">
                <a:latin typeface="Arial Narrow" pitchFamily="34" charset="0"/>
              </a:rPr>
              <a:t>- 750</a:t>
            </a:r>
            <a:r>
              <a:rPr lang="de-DE" altLang="de-DE" sz="2400" b="1">
                <a:latin typeface="Arial Narrow" pitchFamily="34" charset="0"/>
              </a:rPr>
              <a:t> Klafter </a:t>
            </a:r>
            <a:r>
              <a:rPr lang="de-DE" altLang="de-DE" sz="3600" b="1">
                <a:latin typeface="Arial Narrow" pitchFamily="34" charset="0"/>
              </a:rPr>
              <a:t>-</a:t>
            </a:r>
            <a:endParaRPr lang="de-AT" altLang="de-DE" sz="3600" b="1">
              <a:latin typeface="Arial Narrow" pitchFamily="34" charset="0"/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rot="2100000">
            <a:off x="2384425" y="2209800"/>
            <a:ext cx="3076575" cy="0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8324850" y="5010150"/>
            <a:ext cx="1077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>
                <a:solidFill>
                  <a:schemeClr val="bg1"/>
                </a:solidFill>
                <a:latin typeface="Arial Narrow" pitchFamily="34" charset="0"/>
              </a:rPr>
              <a:t>Fall 3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9069388" y="6477000"/>
            <a:ext cx="1381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400">
                <a:solidFill>
                  <a:srgbClr val="B2B2B2"/>
                </a:solidFill>
                <a:latin typeface="Arial Narrow" pitchFamily="34" charset="0"/>
              </a:rPr>
              <a:t>Erwin Reidinger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7889875" y="107950"/>
            <a:ext cx="2306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AT" altLang="de-DE" sz="2000">
                <a:solidFill>
                  <a:srgbClr val="B2B2B2"/>
                </a:solidFill>
                <a:latin typeface="Arial Narrow" pitchFamily="34" charset="0"/>
              </a:rPr>
              <a:t>Wien</a:t>
            </a:r>
            <a:endParaRPr lang="de-AT" altLang="de-DE" sz="2000" i="1">
              <a:solidFill>
                <a:srgbClr val="B2B2B2"/>
              </a:solidFill>
              <a:latin typeface="Arial Narrow" pitchFamily="34" charset="0"/>
            </a:endParaRPr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rot="7500000">
            <a:off x="6361906" y="3399632"/>
            <a:ext cx="157162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8142288" y="827088"/>
            <a:ext cx="2306637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000">
                <a:solidFill>
                  <a:schemeClr val="bg1"/>
                </a:solidFill>
                <a:latin typeface="Arial Narrow" pitchFamily="34" charset="0"/>
              </a:rPr>
              <a:t>Achsenkreuz und Grundrechteck</a:t>
            </a:r>
          </a:p>
          <a:p>
            <a:pPr>
              <a:spcBef>
                <a:spcPct val="50000"/>
              </a:spcBef>
            </a:pPr>
            <a:r>
              <a:rPr lang="de-DE" altLang="de-DE" sz="1600" i="1">
                <a:solidFill>
                  <a:srgbClr val="FF9933"/>
                </a:solidFill>
                <a:latin typeface="Arial Narrow" pitchFamily="34" charset="0"/>
              </a:rPr>
              <a:t>Coordinate axes and basic rectangle</a:t>
            </a:r>
            <a:endParaRPr lang="de-AT" altLang="de-DE" sz="1600" i="1">
              <a:solidFill>
                <a:srgbClr val="FF9933"/>
              </a:solidFill>
              <a:latin typeface="Arial Narrow" pitchFamily="34" charset="0"/>
            </a:endParaRPr>
          </a:p>
        </p:txBody>
      </p:sp>
      <p:pic>
        <p:nvPicPr>
          <p:cNvPr id="40" name="Picture 56" descr="Fall 3 krummlinige Abweichung-Mod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9938" y="2782888"/>
            <a:ext cx="1730375" cy="2049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Text Box 59"/>
          <p:cNvSpPr txBox="1">
            <a:spLocks noChangeArrowheads="1"/>
          </p:cNvSpPr>
          <p:nvPr/>
        </p:nvSpPr>
        <p:spPr bwMode="auto">
          <a:xfrm>
            <a:off x="8142288" y="5521325"/>
            <a:ext cx="23034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400">
                <a:solidFill>
                  <a:schemeClr val="bg1"/>
                </a:solidFill>
                <a:latin typeface="Arial Narrow" pitchFamily="34" charset="0"/>
              </a:rPr>
              <a:t>1 Klafter = 1.77 m ?</a:t>
            </a:r>
            <a:br>
              <a:rPr lang="de-AT" altLang="de-DE" sz="1400">
                <a:solidFill>
                  <a:schemeClr val="bg1"/>
                </a:solidFill>
                <a:latin typeface="Arial Narrow" pitchFamily="34" charset="0"/>
              </a:rPr>
            </a:br>
            <a:r>
              <a:rPr lang="de-DE" altLang="de-DE" sz="1400" i="1">
                <a:solidFill>
                  <a:srgbClr val="FF9933"/>
                </a:solidFill>
                <a:latin typeface="Arial Narrow" pitchFamily="34" charset="0"/>
              </a:rPr>
              <a:t>1 fathom = 1.77 m ?</a:t>
            </a:r>
            <a:endParaRPr lang="de-AT" altLang="de-DE" sz="1400" i="1">
              <a:solidFill>
                <a:srgbClr val="FF99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9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Regensburg\Bildervorrat\Wie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4717">
            <a:off x="5819181" y="494604"/>
            <a:ext cx="4032365" cy="58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 rot="2113397">
            <a:off x="5403284" y="3039930"/>
            <a:ext cx="487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latin typeface="Arial Narrow" panose="020B0606020202030204" pitchFamily="34" charset="0"/>
              </a:rPr>
              <a:t>Orientierungstag: hl. Stephanus       26. Dezember 1137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2113397">
            <a:off x="3521093" y="784797"/>
            <a:ext cx="259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FF0000"/>
                </a:solidFill>
                <a:latin typeface="Arial Narrow" panose="020B0606020202030204" pitchFamily="34" charset="0"/>
              </a:rPr>
              <a:t>Achse Langhaus  125°</a:t>
            </a:r>
            <a:endParaRPr lang="de-DE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 rot="2113397">
            <a:off x="10780453" y="5533013"/>
            <a:ext cx="169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FF0000"/>
                </a:solidFill>
                <a:latin typeface="Arial Narrow" panose="020B0606020202030204" pitchFamily="34" charset="0"/>
              </a:rPr>
              <a:t>Sonnenaufgang</a:t>
            </a:r>
            <a:endParaRPr lang="de-DE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3533738" y="392330"/>
            <a:ext cx="8403670" cy="590592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89699" y="5187972"/>
            <a:ext cx="299582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Orientierungstage:</a:t>
            </a:r>
          </a:p>
          <a:p>
            <a:pPr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Langhaus 26. Dezember 1137</a:t>
            </a:r>
            <a:br>
              <a:rPr lang="de-DE" altLang="de-DE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(hl. Stephanus)</a:t>
            </a:r>
          </a:p>
          <a:p>
            <a:pPr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Chor: Sonntag, 2. Jänner 1138</a:t>
            </a:r>
            <a:endParaRPr lang="de-AT" alt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091694" y="226504"/>
            <a:ext cx="28901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Wien Stephansdom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598990" y="851800"/>
            <a:ext cx="14570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Archäologie</a:t>
            </a:r>
            <a:endParaRPr lang="de-AT" alt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40B2C49-CA86-246C-D0B8-EB785D1565D3}"/>
              </a:ext>
            </a:extLst>
          </p:cNvPr>
          <p:cNvGrpSpPr/>
          <p:nvPr/>
        </p:nvGrpSpPr>
        <p:grpSpPr>
          <a:xfrm>
            <a:off x="384332" y="749724"/>
            <a:ext cx="3576398" cy="6038836"/>
            <a:chOff x="3613944" y="-171400"/>
            <a:chExt cx="4392488" cy="7416824"/>
          </a:xfrm>
        </p:grpSpPr>
        <p:pic>
          <p:nvPicPr>
            <p:cNvPr id="15" name="Picture 2" descr="C:\Erwin Reidinger\Regensburg\Bildervorrat\Wien 3.JPG">
              <a:extLst>
                <a:ext uri="{FF2B5EF4-FFF2-40B4-BE49-F238E27FC236}">
                  <a16:creationId xmlns:a16="http://schemas.microsoft.com/office/drawing/2014/main" id="{0494FE54-BBCE-5F86-5F7B-9AE20384F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944" y="-11584"/>
              <a:ext cx="4392488" cy="689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Gerade Verbindung 2">
              <a:extLst>
                <a:ext uri="{FF2B5EF4-FFF2-40B4-BE49-F238E27FC236}">
                  <a16:creationId xmlns:a16="http://schemas.microsoft.com/office/drawing/2014/main" id="{3A71C6FA-EF33-B104-14EC-94BEE1F5B037}"/>
                </a:ext>
              </a:extLst>
            </p:cNvPr>
            <p:cNvCxnSpPr/>
            <p:nvPr/>
          </p:nvCxnSpPr>
          <p:spPr>
            <a:xfrm>
              <a:off x="5810188" y="-171400"/>
              <a:ext cx="0" cy="741682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">
              <a:extLst>
                <a:ext uri="{FF2B5EF4-FFF2-40B4-BE49-F238E27FC236}">
                  <a16:creationId xmlns:a16="http://schemas.microsoft.com/office/drawing/2014/main" id="{6A73D4F6-03E5-8863-985F-4A17F97A3655}"/>
                </a:ext>
              </a:extLst>
            </p:cNvPr>
            <p:cNvCxnSpPr/>
            <p:nvPr/>
          </p:nvCxnSpPr>
          <p:spPr>
            <a:xfrm>
              <a:off x="5738750" y="2800350"/>
              <a:ext cx="0" cy="44450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96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438176" y="6346743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gotischer Chor 1418 </a:t>
            </a:r>
            <a:endParaRPr lang="de-A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843151E-EAAD-0EA7-EE56-B02F1BDC29C4}"/>
              </a:ext>
            </a:extLst>
          </p:cNvPr>
          <p:cNvSpPr txBox="1"/>
          <p:nvPr/>
        </p:nvSpPr>
        <p:spPr>
          <a:xfrm>
            <a:off x="7997554" y="374218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Muthmannsdorf</a:t>
            </a:r>
            <a:endParaRPr lang="de-AT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229F-5CB7-4014-25E0-07CC2C79B645}"/>
              </a:ext>
            </a:extLst>
          </p:cNvPr>
          <p:cNvSpPr txBox="1"/>
          <p:nvPr/>
        </p:nvSpPr>
        <p:spPr>
          <a:xfrm>
            <a:off x="0" y="4760258"/>
            <a:ext cx="2344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romanischer Bau 1136 </a:t>
            </a:r>
            <a:endParaRPr lang="de-A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A683BD9-C6DA-35D4-8A70-B52D2C7DB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827" cy="467677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2070078"/>
            <a:ext cx="6616700" cy="478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25" y="0"/>
            <a:ext cx="10289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84" y="0"/>
            <a:ext cx="8892431" cy="6858000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FDDAF24-8F30-F850-0418-9F005AEE0338}"/>
              </a:ext>
            </a:extLst>
          </p:cNvPr>
          <p:cNvCxnSpPr/>
          <p:nvPr/>
        </p:nvCxnSpPr>
        <p:spPr>
          <a:xfrm flipV="1">
            <a:off x="2000250" y="5378450"/>
            <a:ext cx="365125" cy="20637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3DD0510-6ACF-1BC0-6442-FEB86FABFE2B}"/>
              </a:ext>
            </a:extLst>
          </p:cNvPr>
          <p:cNvCxnSpPr>
            <a:cxnSpLocks/>
          </p:cNvCxnSpPr>
          <p:nvPr/>
        </p:nvCxnSpPr>
        <p:spPr>
          <a:xfrm flipV="1">
            <a:off x="2492375" y="5000625"/>
            <a:ext cx="517525" cy="29251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E85B68-DCC4-5091-5D65-6DF3B4F8348E}"/>
              </a:ext>
            </a:extLst>
          </p:cNvPr>
          <p:cNvCxnSpPr>
            <a:cxnSpLocks/>
          </p:cNvCxnSpPr>
          <p:nvPr/>
        </p:nvCxnSpPr>
        <p:spPr>
          <a:xfrm flipV="1">
            <a:off x="3276600" y="3502025"/>
            <a:ext cx="2333625" cy="134985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C288D7D-5218-FC32-19EC-23C1C344F94E}"/>
              </a:ext>
            </a:extLst>
          </p:cNvPr>
          <p:cNvCxnSpPr>
            <a:cxnSpLocks/>
          </p:cNvCxnSpPr>
          <p:nvPr/>
        </p:nvCxnSpPr>
        <p:spPr>
          <a:xfrm flipV="1">
            <a:off x="3146425" y="4883150"/>
            <a:ext cx="76200" cy="4307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D69D68C-4856-2BFC-D165-A33727717312}"/>
              </a:ext>
            </a:extLst>
          </p:cNvPr>
          <p:cNvCxnSpPr>
            <a:cxnSpLocks/>
          </p:cNvCxnSpPr>
          <p:nvPr/>
        </p:nvCxnSpPr>
        <p:spPr>
          <a:xfrm flipV="1">
            <a:off x="5730875" y="3381375"/>
            <a:ext cx="82334" cy="4762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E57CB280-A3D7-EC26-E199-ECB1D446AB1A}"/>
              </a:ext>
            </a:extLst>
          </p:cNvPr>
          <p:cNvCxnSpPr>
            <a:cxnSpLocks/>
          </p:cNvCxnSpPr>
          <p:nvPr/>
        </p:nvCxnSpPr>
        <p:spPr>
          <a:xfrm flipV="1">
            <a:off x="5864225" y="2806700"/>
            <a:ext cx="949585" cy="54927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2752B22-A35C-298C-AC29-418CE60FE1EF}"/>
              </a:ext>
            </a:extLst>
          </p:cNvPr>
          <p:cNvCxnSpPr>
            <a:cxnSpLocks/>
          </p:cNvCxnSpPr>
          <p:nvPr/>
        </p:nvCxnSpPr>
        <p:spPr>
          <a:xfrm flipV="1">
            <a:off x="6861175" y="2057400"/>
            <a:ext cx="1251476" cy="7239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29BB8FBB-1F94-270A-91CF-2C9015957A9A}"/>
              </a:ext>
            </a:extLst>
          </p:cNvPr>
          <p:cNvCxnSpPr>
            <a:cxnSpLocks/>
          </p:cNvCxnSpPr>
          <p:nvPr/>
        </p:nvCxnSpPr>
        <p:spPr>
          <a:xfrm flipV="1">
            <a:off x="5860574" y="2898775"/>
            <a:ext cx="1013301" cy="4572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1B814846-07D9-F416-ED13-7DECF5D728FF}"/>
              </a:ext>
            </a:extLst>
          </p:cNvPr>
          <p:cNvCxnSpPr>
            <a:cxnSpLocks/>
          </p:cNvCxnSpPr>
          <p:nvPr/>
        </p:nvCxnSpPr>
        <p:spPr>
          <a:xfrm flipV="1">
            <a:off x="6917849" y="2289175"/>
            <a:ext cx="1286351" cy="58737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00BDABD2-07CA-0DB6-359B-F4C87B8125A8}"/>
              </a:ext>
            </a:extLst>
          </p:cNvPr>
          <p:cNvCxnSpPr>
            <a:cxnSpLocks/>
          </p:cNvCxnSpPr>
          <p:nvPr/>
        </p:nvCxnSpPr>
        <p:spPr>
          <a:xfrm flipV="1">
            <a:off x="6517799" y="3457575"/>
            <a:ext cx="1353026" cy="71437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630111B-3E6B-CF0B-A5D0-EA55036772A3}"/>
              </a:ext>
            </a:extLst>
          </p:cNvPr>
          <p:cNvCxnSpPr>
            <a:cxnSpLocks/>
          </p:cNvCxnSpPr>
          <p:nvPr/>
        </p:nvCxnSpPr>
        <p:spPr>
          <a:xfrm flipV="1">
            <a:off x="5501799" y="1612900"/>
            <a:ext cx="1457801" cy="81915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39867FFE-A00E-FDEA-9491-46DD35FDD94E}"/>
              </a:ext>
            </a:extLst>
          </p:cNvPr>
          <p:cNvCxnSpPr>
            <a:cxnSpLocks/>
          </p:cNvCxnSpPr>
          <p:nvPr/>
        </p:nvCxnSpPr>
        <p:spPr>
          <a:xfrm flipV="1">
            <a:off x="7997349" y="889000"/>
            <a:ext cx="1800701" cy="714375"/>
          </a:xfrm>
          <a:prstGeom prst="line">
            <a:avLst/>
          </a:prstGeom>
          <a:ln w="22225">
            <a:solidFill>
              <a:srgbClr val="6BB4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5CD5E998-64C4-4301-27E0-A507B3956817}"/>
              </a:ext>
            </a:extLst>
          </p:cNvPr>
          <p:cNvCxnSpPr>
            <a:cxnSpLocks/>
          </p:cNvCxnSpPr>
          <p:nvPr/>
        </p:nvCxnSpPr>
        <p:spPr>
          <a:xfrm flipV="1">
            <a:off x="8670449" y="2260600"/>
            <a:ext cx="1816576" cy="692150"/>
          </a:xfrm>
          <a:prstGeom prst="line">
            <a:avLst/>
          </a:prstGeom>
          <a:ln w="22225">
            <a:solidFill>
              <a:srgbClr val="6BB4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0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11F723-AC9A-DA0A-9189-31B7FB766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3329"/>
            <a:ext cx="12192000" cy="862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07E8DDF-56A7-90F6-BE7F-335788D9D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3329"/>
            <a:ext cx="12192000" cy="862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12FB7B-166D-B5A3-B8D8-AD8547B7B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4" y="0"/>
            <a:ext cx="10282772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913E8F3-961E-C18D-4E55-57BD9D1F053A}"/>
              </a:ext>
            </a:extLst>
          </p:cNvPr>
          <p:cNvSpPr/>
          <p:nvPr/>
        </p:nvSpPr>
        <p:spPr>
          <a:xfrm>
            <a:off x="8943975" y="6305550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A065BC2-16AD-B19F-B440-86F133663C80}"/>
              </a:ext>
            </a:extLst>
          </p:cNvPr>
          <p:cNvSpPr/>
          <p:nvPr/>
        </p:nvSpPr>
        <p:spPr>
          <a:xfrm>
            <a:off x="4038601" y="2052638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7D8E873-5E92-436A-B8B5-D88BB06781B1}"/>
              </a:ext>
            </a:extLst>
          </p:cNvPr>
          <p:cNvSpPr/>
          <p:nvPr/>
        </p:nvSpPr>
        <p:spPr>
          <a:xfrm>
            <a:off x="3609975" y="1747837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D438AA0-F333-E2D4-0898-E6E20B09D26B}"/>
              </a:ext>
            </a:extLst>
          </p:cNvPr>
          <p:cNvSpPr/>
          <p:nvPr/>
        </p:nvSpPr>
        <p:spPr>
          <a:xfrm>
            <a:off x="4714875" y="3952875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22907E-CDAC-AD83-5E96-B9B1725D83A6}"/>
              </a:ext>
            </a:extLst>
          </p:cNvPr>
          <p:cNvSpPr txBox="1"/>
          <p:nvPr/>
        </p:nvSpPr>
        <p:spPr>
          <a:xfrm>
            <a:off x="5248274" y="3840487"/>
            <a:ext cx="933269" cy="58477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Arial Narrow" panose="020B0606020202030204" pitchFamily="34" charset="0"/>
              </a:rPr>
              <a:t>Rom</a:t>
            </a:r>
            <a:endParaRPr lang="de-AT" sz="3200" b="1" dirty="0">
              <a:latin typeface="Arial Narrow" panose="020B0606020202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03B6AB-3664-6D18-1008-794C5F5F0764}"/>
              </a:ext>
            </a:extLst>
          </p:cNvPr>
          <p:cNvSpPr txBox="1"/>
          <p:nvPr/>
        </p:nvSpPr>
        <p:spPr>
          <a:xfrm>
            <a:off x="9204061" y="5596950"/>
            <a:ext cx="1851789" cy="58477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200" b="1"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Jerusalem</a:t>
            </a:r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00B5B44-FE70-9019-BAF6-A11F507B2290}"/>
              </a:ext>
            </a:extLst>
          </p:cNvPr>
          <p:cNvSpPr txBox="1"/>
          <p:nvPr/>
        </p:nvSpPr>
        <p:spPr>
          <a:xfrm>
            <a:off x="4594089" y="2232638"/>
            <a:ext cx="1308371" cy="58477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200" b="1"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Speyer</a:t>
            </a: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8F0E50-F362-F972-BBB7-C46D0C009FBD}"/>
              </a:ext>
            </a:extLst>
          </p:cNvPr>
          <p:cNvSpPr txBox="1"/>
          <p:nvPr/>
        </p:nvSpPr>
        <p:spPr>
          <a:xfrm>
            <a:off x="4038601" y="1092600"/>
            <a:ext cx="1401346" cy="58477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200" b="1"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Aachen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6750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9535E0-4CA5-3940-C04E-96C55ACD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17" y="-1416050"/>
            <a:ext cx="9251950" cy="68580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0" y="4025900"/>
            <a:ext cx="8966200" cy="2832100"/>
            <a:chOff x="-1" y="0"/>
            <a:chExt cx="9313175" cy="32385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313175" cy="3238500"/>
            </a:xfrm>
            <a:prstGeom prst="rect">
              <a:avLst/>
            </a:prstGeom>
          </p:spPr>
        </p:pic>
        <p:sp>
          <p:nvSpPr>
            <p:cNvPr id="5" name="Abgerundetes Rechteck 4"/>
            <p:cNvSpPr/>
            <p:nvPr/>
          </p:nvSpPr>
          <p:spPr>
            <a:xfrm rot="5400000">
              <a:off x="3935195" y="-3279991"/>
              <a:ext cx="347666" cy="8031599"/>
            </a:xfrm>
            <a:prstGeom prst="roundRect">
              <a:avLst/>
            </a:prstGeom>
            <a:solidFill>
              <a:srgbClr val="FF0000">
                <a:alpha val="1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" name="Abgerundetes Rechteck 5"/>
            <p:cNvSpPr/>
            <p:nvPr/>
          </p:nvSpPr>
          <p:spPr>
            <a:xfrm rot="5400000">
              <a:off x="1520608" y="-517736"/>
              <a:ext cx="347666" cy="3202424"/>
            </a:xfrm>
            <a:prstGeom prst="roundRect">
              <a:avLst/>
            </a:prstGeom>
            <a:solidFill>
              <a:srgbClr val="FF0000">
                <a:alpha val="1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" name="Abgerundetes Rechteck 6"/>
            <p:cNvSpPr/>
            <p:nvPr/>
          </p:nvSpPr>
          <p:spPr>
            <a:xfrm rot="5400000">
              <a:off x="3926538" y="-2145649"/>
              <a:ext cx="352429" cy="8044154"/>
            </a:xfrm>
            <a:prstGeom prst="roundRect">
              <a:avLst/>
            </a:prstGeom>
            <a:solidFill>
              <a:srgbClr val="00B0F0">
                <a:alpha val="1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" name="Abgerundetes Rechteck 7"/>
            <p:cNvSpPr/>
            <p:nvPr/>
          </p:nvSpPr>
          <p:spPr>
            <a:xfrm rot="5400000">
              <a:off x="680025" y="1461086"/>
              <a:ext cx="352429" cy="1526021"/>
            </a:xfrm>
            <a:prstGeom prst="roundRect">
              <a:avLst/>
            </a:prstGeom>
            <a:solidFill>
              <a:srgbClr val="00B0F0">
                <a:alpha val="1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Abgerundetes Rechteck 8"/>
            <p:cNvSpPr/>
            <p:nvPr/>
          </p:nvSpPr>
          <p:spPr>
            <a:xfrm rot="5400000">
              <a:off x="4704483" y="-1020034"/>
              <a:ext cx="347666" cy="6493024"/>
            </a:xfrm>
            <a:prstGeom prst="roundRect">
              <a:avLst/>
            </a:prstGeom>
            <a:solidFill>
              <a:srgbClr val="FF0000">
                <a:alpha val="1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" name="Abgerundetes Rechteck 9"/>
            <p:cNvSpPr/>
            <p:nvPr/>
          </p:nvSpPr>
          <p:spPr>
            <a:xfrm rot="5400000">
              <a:off x="358556" y="2134985"/>
              <a:ext cx="347666" cy="878323"/>
            </a:xfrm>
            <a:prstGeom prst="roundRect">
              <a:avLst/>
            </a:prstGeom>
            <a:solidFill>
              <a:srgbClr val="FF0000">
                <a:alpha val="1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823FBB4-D467-FD87-2D52-AB61271C9EAD}"/>
              </a:ext>
            </a:extLst>
          </p:cNvPr>
          <p:cNvSpPr txBox="1"/>
          <p:nvPr/>
        </p:nvSpPr>
        <p:spPr>
          <a:xfrm>
            <a:off x="89754" y="267602"/>
            <a:ext cx="4952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Sonne theologisch</a:t>
            </a:r>
            <a:endParaRPr lang="de-AT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2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uftbild_Jeruslem_C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6589" y="-13584"/>
            <a:ext cx="5326063" cy="686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6861145" y="-327910"/>
            <a:ext cx="895603" cy="748982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7108676" y="404664"/>
            <a:ext cx="3766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Arial Narrow" panose="020B0606020202030204" pitchFamily="34" charset="0"/>
              </a:rPr>
              <a:t>Tempelanlage in Jerusalem</a:t>
            </a:r>
            <a:endParaRPr lang="de-DE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142637" y="117910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Geometrie ?</a:t>
            </a:r>
            <a:endParaRPr 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806700" y="6613525"/>
            <a:ext cx="6862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000">
                <a:solidFill>
                  <a:schemeClr val="bg2"/>
                </a:solidFill>
              </a:rPr>
              <a:t>The Temple in Jerusalem – Origins in Space and Time                                                  Erwin Reidinger</a:t>
            </a:r>
          </a:p>
        </p:txBody>
      </p:sp>
      <p:pic>
        <p:nvPicPr>
          <p:cNvPr id="3" name="Picture 13" descr="M7-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3900" y="338138"/>
            <a:ext cx="7607300" cy="6084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79500" y="-531813"/>
            <a:ext cx="1547813" cy="78486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80513" y="0"/>
            <a:ext cx="1547812" cy="784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1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P10603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6200" y="0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562975" y="6613525"/>
            <a:ext cx="2803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000"/>
              <a:t>Erwin Reidinger</a:t>
            </a:r>
          </a:p>
        </p:txBody>
      </p:sp>
    </p:spTree>
    <p:extLst>
      <p:ext uri="{BB962C8B-B14F-4D97-AF65-F5344CB8AC3E}">
        <p14:creationId xmlns:p14="http://schemas.microsoft.com/office/powerpoint/2010/main" val="13045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schank_mi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-1647825"/>
            <a:ext cx="9467850" cy="9467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226425" y="6613525"/>
            <a:ext cx="1576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1000">
                <a:solidFill>
                  <a:schemeClr val="bg1"/>
                </a:solidFill>
              </a:rPr>
              <a:t>Foto: Nalbandian Garo</a:t>
            </a:r>
          </a:p>
        </p:txBody>
      </p:sp>
    </p:spTree>
    <p:extLst>
      <p:ext uri="{BB962C8B-B14F-4D97-AF65-F5344CB8AC3E}">
        <p14:creationId xmlns:p14="http://schemas.microsoft.com/office/powerpoint/2010/main" val="6018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Erwin Reidinger\Vortrag Archäoastronomie 2016\Gerüst\Tempel Salomo\Tempel Mode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69"/>
            <a:ext cx="5868144" cy="50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7908777" y="476672"/>
            <a:ext cx="2592288" cy="65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AT" sz="2800" dirty="0">
                <a:solidFill>
                  <a:schemeClr val="bg1"/>
                </a:solidFill>
                <a:latin typeface="Arial Narrow" panose="020B0606020202030204" pitchFamily="34" charset="0"/>
              </a:rPr>
              <a:t>Tempel Salomo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116688" y="1412776"/>
            <a:ext cx="3384377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Modell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9595460" y="644339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12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417634" y="5301208"/>
            <a:ext cx="4478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Orientierungstag:</a:t>
            </a:r>
          </a:p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		</a:t>
            </a:r>
            <a:r>
              <a:rPr lang="de-AT" dirty="0" err="1">
                <a:solidFill>
                  <a:schemeClr val="bg1"/>
                </a:solidFill>
                <a:latin typeface="Arial Narrow" panose="020B0606020202030204" pitchFamily="34" charset="0"/>
              </a:rPr>
              <a:t>Pessach</a:t>
            </a:r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:	957 v. Chr.		(15. Nissan / 18. April)</a:t>
            </a:r>
          </a:p>
        </p:txBody>
      </p:sp>
    </p:spTree>
    <p:extLst>
      <p:ext uri="{BB962C8B-B14F-4D97-AF65-F5344CB8AC3E}">
        <p14:creationId xmlns:p14="http://schemas.microsoft.com/office/powerpoint/2010/main" val="17441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-1693980" y="7364413"/>
            <a:ext cx="24666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altLang="de-DE" sz="2100" dirty="0" err="1">
                <a:solidFill>
                  <a:srgbClr val="FF3300"/>
                </a:solidFill>
                <a:latin typeface="Arial Narrow" pitchFamily="34" charset="0"/>
              </a:rPr>
              <a:t>Geometric</a:t>
            </a:r>
            <a:r>
              <a:rPr lang="de-AT" altLang="de-DE" sz="2100" dirty="0">
                <a:solidFill>
                  <a:srgbClr val="FF3300"/>
                </a:solidFill>
                <a:latin typeface="Arial Narrow" pitchFamily="34" charset="0"/>
              </a:rPr>
              <a:t> </a:t>
            </a:r>
            <a:r>
              <a:rPr lang="de-AT" altLang="de-DE" sz="2100" dirty="0" err="1">
                <a:solidFill>
                  <a:srgbClr val="FF3300"/>
                </a:solidFill>
                <a:latin typeface="Arial Narrow" pitchFamily="34" charset="0"/>
              </a:rPr>
              <a:t>characteristics</a:t>
            </a:r>
            <a:endParaRPr lang="de-AT" altLang="de-DE" sz="2100" dirty="0">
              <a:solidFill>
                <a:srgbClr val="FF3300"/>
              </a:solidFill>
              <a:latin typeface="Arial Narrow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5189E10-22C0-8BC3-DBA0-D521728A4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13936" cy="5308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6B578A-5F35-843E-2F17-547ACA77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22" y="0"/>
            <a:ext cx="6812279" cy="53086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35273B8-07AD-FED1-2A27-82EFCEAE336C}"/>
              </a:ext>
            </a:extLst>
          </p:cNvPr>
          <p:cNvSpPr txBox="1"/>
          <p:nvPr/>
        </p:nvSpPr>
        <p:spPr>
          <a:xfrm>
            <a:off x="0" y="5588000"/>
            <a:ext cx="3132766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Geometrie Hl. Felsen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9AAE1D0-1E70-8951-4952-705B3368966F}"/>
              </a:ext>
            </a:extLst>
          </p:cNvPr>
          <p:cNvSpPr txBox="1"/>
          <p:nvPr/>
        </p:nvSpPr>
        <p:spPr>
          <a:xfrm>
            <a:off x="9973634" y="5588000"/>
            <a:ext cx="2332666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  <a:tabLst>
                <a:tab pos="0" algn="l"/>
                <a:tab pos="360000" algn="l"/>
              </a:tabLst>
            </a:pP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Tempelfundament</a:t>
            </a:r>
          </a:p>
        </p:txBody>
      </p:sp>
    </p:spTree>
    <p:extLst>
      <p:ext uri="{BB962C8B-B14F-4D97-AF65-F5344CB8AC3E}">
        <p14:creationId xmlns:p14="http://schemas.microsoft.com/office/powerpoint/2010/main" val="8608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19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6896100" cy="51708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A398ABA-62EE-88A3-C700-DDBF32808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24" y="0"/>
            <a:ext cx="5170876" cy="51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abelle 4b Englisch-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207000" cy="68989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E0FF1-8098-8A33-6B7A-9B008E23A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abelle 4b Englisch-Model">
            <a:extLst>
              <a:ext uri="{FF2B5EF4-FFF2-40B4-BE49-F238E27FC236}">
                <a16:creationId xmlns:a16="http://schemas.microsoft.com/office/drawing/2014/main" id="{537D40DA-E259-1528-62C4-54FB8EBC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207000" cy="68989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23BD9B4-1D2E-F728-48DE-BFE13FF30705}"/>
              </a:ext>
            </a:extLst>
          </p:cNvPr>
          <p:cNvSpPr txBox="1"/>
          <p:nvPr/>
        </p:nvSpPr>
        <p:spPr>
          <a:xfrm>
            <a:off x="5365630" y="237525"/>
            <a:ext cx="6038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Übereinstimmung mit 1.17 Josephus (Contra </a:t>
            </a:r>
            <a:r>
              <a:rPr lang="de-DE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Apionem</a:t>
            </a:r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) über die Gründung von Karthago 814 v.Chr. (143 Jahre und 8 Monate nach der Gründung des Tempels in </a:t>
            </a:r>
            <a:r>
              <a:rPr lang="de-DE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Jesusalem</a:t>
            </a:r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endParaRPr lang="de-DE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8D80DA-B4F4-3077-79A9-9569B3895639}"/>
              </a:ext>
            </a:extLst>
          </p:cNvPr>
          <p:cNvSpPr txBox="1"/>
          <p:nvPr/>
        </p:nvSpPr>
        <p:spPr>
          <a:xfrm>
            <a:off x="6643896" y="3793484"/>
            <a:ext cx="4035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814 + 143 = 957 v. Chr.</a:t>
            </a: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B17AE166-3B05-1AAB-BCC3-154E8C3A84F6}"/>
              </a:ext>
            </a:extLst>
          </p:cNvPr>
          <p:cNvSpPr/>
          <p:nvPr/>
        </p:nvSpPr>
        <p:spPr>
          <a:xfrm>
            <a:off x="4647241" y="3920772"/>
            <a:ext cx="1651000" cy="330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D58E497-150C-F600-951A-CEDE7D2DB3F2}"/>
              </a:ext>
            </a:extLst>
          </p:cNvPr>
          <p:cNvSpPr/>
          <p:nvPr/>
        </p:nvSpPr>
        <p:spPr>
          <a:xfrm>
            <a:off x="323850" y="3920772"/>
            <a:ext cx="771525" cy="330200"/>
          </a:xfrm>
          <a:prstGeom prst="ellipse">
            <a:avLst/>
          </a:prstGeom>
          <a:solidFill>
            <a:srgbClr val="57B7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9BD9116-2D24-C3BA-7380-C62D01CBC4D3}"/>
              </a:ext>
            </a:extLst>
          </p:cNvPr>
          <p:cNvSpPr txBox="1"/>
          <p:nvPr/>
        </p:nvSpPr>
        <p:spPr>
          <a:xfrm>
            <a:off x="458581" y="3901205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Arial Narrow" panose="020B0606020202030204" pitchFamily="34" charset="0"/>
              </a:rPr>
              <a:t>957</a:t>
            </a:r>
            <a:endParaRPr lang="de-AT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06_Abb_3_(957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3509"/>
            <a:ext cx="4271749" cy="5924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973568"/>
            <a:ext cx="4514850" cy="588443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9429" y="130552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40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</a:t>
            </a:r>
            <a:endParaRPr lang="de-DE" sz="40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956999" y="130552"/>
            <a:ext cx="1955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4000" dirty="0">
                <a:solidFill>
                  <a:schemeClr val="bg1"/>
                </a:solidFill>
                <a:latin typeface="Arial Narrow" panose="020B0606020202030204" pitchFamily="34" charset="0"/>
              </a:rPr>
              <a:t>Weihetag</a:t>
            </a:r>
            <a:endParaRPr lang="de-DE" sz="40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62450" y="1616452"/>
            <a:ext cx="3238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i="1" dirty="0">
                <a:solidFill>
                  <a:schemeClr val="bg1"/>
                </a:solidFill>
                <a:latin typeface="Arial Narrow" panose="020B0606020202030204" pitchFamily="34" charset="0"/>
              </a:rPr>
              <a:t>„Sieben Jahre hatte man an ihm gebaut“</a:t>
            </a:r>
          </a:p>
          <a:p>
            <a:pPr algn="ctr"/>
            <a:r>
              <a:rPr lang="de-DE" sz="2800" i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(1 </a:t>
            </a:r>
            <a:r>
              <a:rPr lang="de-DE" sz="20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Kön</a:t>
            </a:r>
            <a:r>
              <a:rPr lang="de-DE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 6,38)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343400" y="3492877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solidFill>
                  <a:schemeClr val="bg1"/>
                </a:solidFill>
                <a:latin typeface="Arial Narrow" panose="020B0606020202030204" pitchFamily="34" charset="0"/>
              </a:rPr>
              <a:t>957 - 951</a:t>
            </a:r>
            <a:endParaRPr lang="de-DE" sz="32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1BC28AB-BE0E-5C3B-D1CB-342BF2397D89}"/>
              </a:ext>
            </a:extLst>
          </p:cNvPr>
          <p:cNvGrpSpPr/>
          <p:nvPr/>
        </p:nvGrpSpPr>
        <p:grpSpPr>
          <a:xfrm>
            <a:off x="3213100" y="-411383"/>
            <a:ext cx="9144000" cy="7462837"/>
            <a:chOff x="1524000" y="-411383"/>
            <a:chExt cx="9144000" cy="7462837"/>
          </a:xfrm>
        </p:grpSpPr>
        <p:pic>
          <p:nvPicPr>
            <p:cNvPr id="2" name="Picture 4" descr="Reidinger00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4000" y="-411383"/>
              <a:ext cx="9144000" cy="7462837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4" name="Gerade Verbindung 3"/>
            <p:cNvCxnSpPr/>
            <p:nvPr/>
          </p:nvCxnSpPr>
          <p:spPr>
            <a:xfrm>
              <a:off x="4899680" y="3655060"/>
              <a:ext cx="0" cy="26508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5"/>
            <p:cNvCxnSpPr/>
            <p:nvPr/>
          </p:nvCxnSpPr>
          <p:spPr>
            <a:xfrm>
              <a:off x="1775520" y="3933056"/>
              <a:ext cx="86409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/>
            <p:cNvCxnSpPr/>
            <p:nvPr/>
          </p:nvCxnSpPr>
          <p:spPr>
            <a:xfrm>
              <a:off x="5853688" y="3068960"/>
              <a:ext cx="0" cy="85647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6710164" y="2428240"/>
              <a:ext cx="0" cy="150481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7642076" y="1709420"/>
              <a:ext cx="0" cy="222363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flipH="1">
              <a:off x="4899680" y="3933056"/>
              <a:ext cx="954008" cy="237283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flipH="1">
              <a:off x="4899680" y="3933056"/>
              <a:ext cx="1810484" cy="237283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flipH="1">
              <a:off x="4899680" y="3933056"/>
              <a:ext cx="2742396" cy="237626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4"/>
            <p:cNvCxnSpPr/>
            <p:nvPr/>
          </p:nvCxnSpPr>
          <p:spPr>
            <a:xfrm>
              <a:off x="7067536" y="2220488"/>
              <a:ext cx="133272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Gleichschenkliges Dreieck 8"/>
            <p:cNvSpPr/>
            <p:nvPr/>
          </p:nvSpPr>
          <p:spPr>
            <a:xfrm>
              <a:off x="8157944" y="2037099"/>
              <a:ext cx="165636" cy="131427"/>
            </a:xfrm>
            <a:prstGeom prst="triangle">
              <a:avLst/>
            </a:prstGeom>
            <a:noFill/>
            <a:ln w="12700">
              <a:solidFill>
                <a:schemeClr val="bg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Gerade Verbindung 18"/>
            <p:cNvCxnSpPr/>
            <p:nvPr/>
          </p:nvCxnSpPr>
          <p:spPr>
            <a:xfrm>
              <a:off x="6096000" y="2924944"/>
              <a:ext cx="133272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Gleichschenkliges Dreieck 19"/>
            <p:cNvSpPr/>
            <p:nvPr/>
          </p:nvSpPr>
          <p:spPr>
            <a:xfrm>
              <a:off x="7186408" y="2741555"/>
              <a:ext cx="165636" cy="131427"/>
            </a:xfrm>
            <a:prstGeom prst="triangle">
              <a:avLst/>
            </a:prstGeom>
            <a:noFill/>
            <a:ln w="12700">
              <a:solidFill>
                <a:schemeClr val="bg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" name="Gerade Verbindung 20"/>
            <p:cNvCxnSpPr/>
            <p:nvPr/>
          </p:nvCxnSpPr>
          <p:spPr>
            <a:xfrm>
              <a:off x="5187328" y="3520350"/>
              <a:ext cx="133272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leichschenkliges Dreieck 21"/>
            <p:cNvSpPr/>
            <p:nvPr/>
          </p:nvSpPr>
          <p:spPr>
            <a:xfrm>
              <a:off x="6277736" y="3336961"/>
              <a:ext cx="165636" cy="131427"/>
            </a:xfrm>
            <a:prstGeom prst="triangle">
              <a:avLst/>
            </a:prstGeom>
            <a:noFill/>
            <a:ln w="12700">
              <a:solidFill>
                <a:schemeClr val="bg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Gleichschenkliges Dreieck 22"/>
            <p:cNvSpPr/>
            <p:nvPr/>
          </p:nvSpPr>
          <p:spPr>
            <a:xfrm>
              <a:off x="9264352" y="3746927"/>
              <a:ext cx="165636" cy="131427"/>
            </a:xfrm>
            <a:prstGeom prst="triangle">
              <a:avLst/>
            </a:prstGeom>
            <a:noFill/>
            <a:ln w="12700">
              <a:solidFill>
                <a:schemeClr val="bg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Ellipse 2"/>
            <p:cNvSpPr/>
            <p:nvPr/>
          </p:nvSpPr>
          <p:spPr>
            <a:xfrm>
              <a:off x="4770636" y="6233204"/>
              <a:ext cx="288032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755117" y="1324699"/>
              <a:ext cx="12570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Höhe</a:t>
              </a:r>
            </a:p>
            <a:p>
              <a:r>
                <a:rPr lang="de-DE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(Höhenwinkel)</a:t>
              </a:r>
              <a:endParaRPr lang="de-AT" sz="16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2760109" y="5150251"/>
              <a:ext cx="15279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Azimut</a:t>
              </a:r>
            </a:p>
            <a:p>
              <a:r>
                <a:rPr lang="de-DE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(Winkel von Nord)</a:t>
              </a:r>
              <a:endParaRPr lang="de-AT" sz="16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E1B52598-BAA0-F342-8574-6712AF41486A}"/>
              </a:ext>
            </a:extLst>
          </p:cNvPr>
          <p:cNvSpPr txBox="1"/>
          <p:nvPr/>
        </p:nvSpPr>
        <p:spPr>
          <a:xfrm>
            <a:off x="89754" y="267602"/>
            <a:ext cx="49524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Sonne astronomisch</a:t>
            </a:r>
          </a:p>
          <a:p>
            <a:r>
              <a:rPr lang="de-DE" sz="3200" dirty="0">
                <a:solidFill>
                  <a:schemeClr val="bg1"/>
                </a:solidFill>
                <a:latin typeface="Arial Narrow" panose="020B0606020202030204" pitchFamily="34" charset="0"/>
              </a:rPr>
              <a:t>(geozentrisch)</a:t>
            </a:r>
            <a:endParaRPr lang="de-AT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82D7AF0-797F-A507-6024-65BCB86F94C1}"/>
              </a:ext>
            </a:extLst>
          </p:cNvPr>
          <p:cNvSpPr txBox="1"/>
          <p:nvPr/>
        </p:nvSpPr>
        <p:spPr>
          <a:xfrm>
            <a:off x="89754" y="4980476"/>
            <a:ext cx="33322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Datum (J</a:t>
            </a:r>
            <a:r>
              <a:rPr lang="de-AT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de-AT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M</a:t>
            </a:r>
            <a:r>
              <a:rPr lang="de-AT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de-AT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T – h</a:t>
            </a:r>
            <a:r>
              <a:rPr lang="de-AT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de-AT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m</a:t>
            </a:r>
            <a:r>
              <a:rPr lang="de-AT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de-AT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s)</a:t>
            </a:r>
          </a:p>
          <a:p>
            <a:endParaRPr lang="de-AT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AT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Wertepaar (Azimut / Höhe)</a:t>
            </a:r>
            <a:endParaRPr lang="de-DE" sz="2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8890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7" y="0"/>
            <a:ext cx="9311686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535303" y="82208"/>
            <a:ext cx="4297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Petersdom </a:t>
            </a:r>
            <a:r>
              <a:rPr lang="de-AT" sz="3200" i="1" dirty="0">
                <a:solidFill>
                  <a:schemeClr val="bg1"/>
                </a:solidFill>
                <a:latin typeface="Arial Narrow" panose="020B0606020202030204" pitchFamily="34" charset="0"/>
              </a:rPr>
              <a:t>– Alt St. Peter</a:t>
            </a:r>
            <a:endParaRPr lang="de-DE" sz="32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5238035" y="764771"/>
            <a:ext cx="0" cy="627051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6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0"/>
            <a:ext cx="11722568" cy="6858000"/>
          </a:xfrm>
          <a:prstGeom prst="rect">
            <a:avLst/>
          </a:prstGeom>
        </p:spPr>
      </p:pic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B9B53915-481C-4988-83E9-14FDA1173A3B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28575" cy="72390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0C6CF7D2-AC57-15C9-AD7A-4AF9BD5C9D59}"/>
              </a:ext>
            </a:extLst>
          </p:cNvPr>
          <p:cNvSpPr txBox="1"/>
          <p:nvPr/>
        </p:nvSpPr>
        <p:spPr>
          <a:xfrm>
            <a:off x="10040777" y="6370677"/>
            <a:ext cx="1789272" cy="369332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Hugo Brandenburg</a:t>
            </a:r>
            <a:endParaRPr lang="de-DE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61413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8349" cy="642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r Verbinder 3"/>
          <p:cNvCxnSpPr/>
          <p:nvPr/>
        </p:nvCxnSpPr>
        <p:spPr>
          <a:xfrm flipV="1">
            <a:off x="638175" y="2617481"/>
            <a:ext cx="10907712" cy="3035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11610975" y="4133850"/>
            <a:ext cx="704850" cy="104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11127277" y="4027319"/>
            <a:ext cx="9557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?</a:t>
            </a:r>
            <a:endParaRPr lang="de-DE" sz="120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1040893" y="4202560"/>
            <a:ext cx="1109418" cy="1585398"/>
          </a:xfrm>
          <a:prstGeom prst="ellipse">
            <a:avLst/>
          </a:prstGeom>
          <a:noFill/>
          <a:ln w="1238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42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92"/>
            <a:ext cx="12209414" cy="533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r Verbinder 2"/>
          <p:cNvCxnSpPr/>
          <p:nvPr/>
        </p:nvCxnSpPr>
        <p:spPr>
          <a:xfrm>
            <a:off x="1540669" y="950119"/>
            <a:ext cx="8308181" cy="3590925"/>
          </a:xfrm>
          <a:prstGeom prst="line">
            <a:avLst/>
          </a:prstGeom>
          <a:ln w="28575">
            <a:solidFill>
              <a:srgbClr val="609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91" y="0"/>
            <a:ext cx="76811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r Verbinder 2"/>
          <p:cNvCxnSpPr/>
          <p:nvPr/>
        </p:nvCxnSpPr>
        <p:spPr>
          <a:xfrm flipH="1">
            <a:off x="3914775" y="533400"/>
            <a:ext cx="19050" cy="6210300"/>
          </a:xfrm>
          <a:prstGeom prst="line">
            <a:avLst/>
          </a:prstGeom>
          <a:ln w="38100">
            <a:solidFill>
              <a:srgbClr val="609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H="1">
            <a:off x="7617633" y="533400"/>
            <a:ext cx="2367" cy="771525"/>
          </a:xfrm>
          <a:prstGeom prst="line">
            <a:avLst/>
          </a:prstGeom>
          <a:ln w="38100">
            <a:solidFill>
              <a:srgbClr val="609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7650971" y="6415088"/>
            <a:ext cx="0" cy="328612"/>
          </a:xfrm>
          <a:prstGeom prst="line">
            <a:avLst/>
          </a:prstGeom>
          <a:ln w="38100">
            <a:solidFill>
              <a:srgbClr val="609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84" y="0"/>
            <a:ext cx="9146407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Gerader Verbinder 4"/>
          <p:cNvCxnSpPr/>
          <p:nvPr/>
        </p:nvCxnSpPr>
        <p:spPr>
          <a:xfrm>
            <a:off x="1890713" y="681038"/>
            <a:ext cx="1309687" cy="8834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3441700" y="1730375"/>
            <a:ext cx="5664200" cy="3818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 14"/>
          <p:cNvSpPr/>
          <p:nvPr/>
        </p:nvSpPr>
        <p:spPr>
          <a:xfrm>
            <a:off x="8684419" y="5291138"/>
            <a:ext cx="495300" cy="309562"/>
          </a:xfrm>
          <a:custGeom>
            <a:avLst/>
            <a:gdLst>
              <a:gd name="connsiteX0" fmla="*/ 250031 w 495300"/>
              <a:gd name="connsiteY0" fmla="*/ 0 h 309562"/>
              <a:gd name="connsiteX1" fmla="*/ 495300 w 495300"/>
              <a:gd name="connsiteY1" fmla="*/ 309562 h 309562"/>
              <a:gd name="connsiteX2" fmla="*/ 0 w 495300"/>
              <a:gd name="connsiteY2" fmla="*/ 142875 h 30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09562">
                <a:moveTo>
                  <a:pt x="250031" y="0"/>
                </a:moveTo>
                <a:lnTo>
                  <a:pt x="495300" y="309562"/>
                </a:lnTo>
                <a:lnTo>
                  <a:pt x="0" y="142875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A62EA5-5D05-8547-12EB-7E41F0E3B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20" y="107188"/>
            <a:ext cx="3234554" cy="451226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3FD05C1-A04B-F79C-5B3B-EC9ED8AEF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31605" r="4400" b="59171"/>
          <a:stretch>
            <a:fillRect/>
          </a:stretch>
        </p:blipFill>
        <p:spPr>
          <a:xfrm>
            <a:off x="5530850" y="782730"/>
            <a:ext cx="6584971" cy="883444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56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Regensburg\Bildervorrat\Jerusalem Grabeskirc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0"/>
            <a:ext cx="11597951" cy="68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09274" y="264311"/>
            <a:ext cx="446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>
                <a:solidFill>
                  <a:schemeClr val="bg1"/>
                </a:solidFill>
                <a:latin typeface="Arial Narrow" panose="020B0606020202030204" pitchFamily="34" charset="0"/>
              </a:rPr>
              <a:t>Grabeskirche in Jerusalem</a:t>
            </a:r>
            <a:endParaRPr lang="de-DE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Regensburg\Bildervorrat\Grabeskirche Grundris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982">
            <a:off x="398835" y="535787"/>
            <a:ext cx="7102392" cy="55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731635" y="5463880"/>
            <a:ext cx="7460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3000" dirty="0">
                <a:solidFill>
                  <a:schemeClr val="bg1"/>
                </a:solidFill>
                <a:latin typeface="Arial Narrow" panose="020B0606020202030204" pitchFamily="34" charset="0"/>
              </a:rPr>
              <a:t>Aufteilung der Grabeskirche</a:t>
            </a:r>
          </a:p>
          <a:p>
            <a:pPr algn="r"/>
            <a:r>
              <a:rPr lang="de-AT" sz="3000" dirty="0">
                <a:solidFill>
                  <a:schemeClr val="bg1"/>
                </a:solidFill>
                <a:latin typeface="Arial Narrow" panose="020B0606020202030204" pitchFamily="34" charset="0"/>
              </a:rPr>
              <a:t>unter den verschiedenen christlichen Konfessionen</a:t>
            </a:r>
            <a:endParaRPr lang="de-DE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31634" y="6476467"/>
            <a:ext cx="746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>
                <a:solidFill>
                  <a:schemeClr val="bg1"/>
                </a:solidFill>
                <a:latin typeface="Arial Narrow" panose="020B0606020202030204" pitchFamily="34" charset="0"/>
              </a:rPr>
              <a:t>Konrad Schick 1863</a:t>
            </a:r>
            <a:endParaRPr 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 rot="21003731">
            <a:off x="711940" y="2665270"/>
            <a:ext cx="1800000" cy="1800000"/>
          </a:xfrm>
          <a:prstGeom prst="ellipse">
            <a:avLst/>
          </a:prstGeom>
          <a:noFill/>
          <a:ln w="793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3624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12192000" cy="6044416"/>
            <a:chOff x="0" y="0"/>
            <a:chExt cx="12192000" cy="6044416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44416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1371599" y="2500312"/>
              <a:ext cx="1076326" cy="1063629"/>
            </a:xfrm>
            <a:prstGeom prst="ellipse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8" name="Rechteck 7"/>
          <p:cNvSpPr/>
          <p:nvPr/>
        </p:nvSpPr>
        <p:spPr>
          <a:xfrm rot="21149391">
            <a:off x="4129664" y="1845981"/>
            <a:ext cx="2466679" cy="1819941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Gleichschenkliges Dreieck 8"/>
          <p:cNvSpPr/>
          <p:nvPr/>
        </p:nvSpPr>
        <p:spPr>
          <a:xfrm rot="21108393">
            <a:off x="6600817" y="2096213"/>
            <a:ext cx="46619" cy="1398809"/>
          </a:xfrm>
          <a:prstGeom prst="triangle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/>
          <p:cNvSpPr/>
          <p:nvPr/>
        </p:nvSpPr>
        <p:spPr>
          <a:xfrm rot="21168878">
            <a:off x="8339139" y="2213274"/>
            <a:ext cx="3348037" cy="357187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 rot="21074875">
            <a:off x="8180436" y="1375376"/>
            <a:ext cx="3612091" cy="35718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8713757" y="3107939"/>
            <a:ext cx="332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E504C"/>
                </a:solidFill>
                <a:latin typeface="Arial Narrow" panose="020B0606020202030204" pitchFamily="34" charset="0"/>
              </a:rPr>
              <a:t>Achsknick</a:t>
            </a:r>
          </a:p>
          <a:p>
            <a:r>
              <a:rPr lang="de-DE" sz="3600" b="1" dirty="0">
                <a:solidFill>
                  <a:srgbClr val="FE504C"/>
                </a:solidFill>
                <a:latin typeface="Arial Narrow" panose="020B0606020202030204" pitchFamily="34" charset="0"/>
              </a:rPr>
              <a:t>         Ursprung ?</a:t>
            </a:r>
            <a:endParaRPr lang="de-DE" sz="2400" b="1" dirty="0">
              <a:solidFill>
                <a:srgbClr val="FE504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C7A538-115A-FBE9-3C09-C941F9A8C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10" y="0"/>
            <a:ext cx="6194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Erwin Reidinger\Vortrag NÖ Landeskunde 2017\Bilder\Beten im Fre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" y="481"/>
            <a:ext cx="12172649" cy="634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8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7976FD9-98A6-D35A-1266-B69235A4643A}"/>
              </a:ext>
            </a:extLst>
          </p:cNvPr>
          <p:cNvGrpSpPr/>
          <p:nvPr/>
        </p:nvGrpSpPr>
        <p:grpSpPr>
          <a:xfrm>
            <a:off x="5762380" y="-55123"/>
            <a:ext cx="6237531" cy="6913123"/>
            <a:chOff x="5762380" y="-55123"/>
            <a:chExt cx="6237531" cy="6913123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CDF4208-7E2B-FFD7-2D50-6AFA2AD62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750" y="660265"/>
              <a:ext cx="4916039" cy="5586408"/>
            </a:xfrm>
            <a:prstGeom prst="rect">
              <a:avLst/>
            </a:prstGeom>
          </p:spPr>
        </p:pic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0B46C3DF-524C-EBE9-B529-7414F310C0A3}"/>
                </a:ext>
              </a:extLst>
            </p:cNvPr>
            <p:cNvCxnSpPr>
              <a:cxnSpLocks/>
            </p:cNvCxnSpPr>
            <p:nvPr/>
          </p:nvCxnSpPr>
          <p:spPr>
            <a:xfrm>
              <a:off x="6238875" y="4756281"/>
              <a:ext cx="5200650" cy="0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51B11963-636C-9054-288C-949A6EC777F1}"/>
                </a:ext>
              </a:extLst>
            </p:cNvPr>
            <p:cNvCxnSpPr>
              <a:cxnSpLocks/>
            </p:cNvCxnSpPr>
            <p:nvPr/>
          </p:nvCxnSpPr>
          <p:spPr>
            <a:xfrm>
              <a:off x="8821738" y="551321"/>
              <a:ext cx="0" cy="5786436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45FF8FC-2BBC-CEB1-C8B7-37BEA187E587}"/>
                </a:ext>
              </a:extLst>
            </p:cNvPr>
            <p:cNvSpPr/>
            <p:nvPr/>
          </p:nvSpPr>
          <p:spPr>
            <a:xfrm>
              <a:off x="11504415" y="4494671"/>
              <a:ext cx="4954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7394A06-759D-F9E8-BE10-A6A253D33CD9}"/>
                </a:ext>
              </a:extLst>
            </p:cNvPr>
            <p:cNvSpPr/>
            <p:nvPr/>
          </p:nvSpPr>
          <p:spPr>
            <a:xfrm>
              <a:off x="5762380" y="4494671"/>
              <a:ext cx="4954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W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E63B838A-8C33-A6E2-17D9-3DB66FA448AF}"/>
                </a:ext>
              </a:extLst>
            </p:cNvPr>
            <p:cNvSpPr/>
            <p:nvPr/>
          </p:nvSpPr>
          <p:spPr>
            <a:xfrm>
              <a:off x="8640665" y="-55123"/>
              <a:ext cx="4954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N</a:t>
              </a: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E10AA10-E991-4C54-37B4-06DA30C93DE1}"/>
                </a:ext>
              </a:extLst>
            </p:cNvPr>
            <p:cNvSpPr/>
            <p:nvPr/>
          </p:nvSpPr>
          <p:spPr>
            <a:xfrm>
              <a:off x="8631140" y="6334780"/>
              <a:ext cx="4954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</a:t>
              </a:r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A96E8D1E-F13F-4B82-C606-6F0B7C8E9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15" y="2247900"/>
            <a:ext cx="3466916" cy="3998773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C4D161E6-D37F-8DCD-A9DE-5509431B3864}"/>
              </a:ext>
            </a:extLst>
          </p:cNvPr>
          <p:cNvSpPr/>
          <p:nvPr/>
        </p:nvSpPr>
        <p:spPr>
          <a:xfrm>
            <a:off x="649314" y="884084"/>
            <a:ext cx="3941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Palmsonntag 794</a:t>
            </a:r>
          </a:p>
          <a:p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(Einzugsmotiv)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10DA487-776E-5909-EC7A-01E1AD8B5F7E}"/>
              </a:ext>
            </a:extLst>
          </p:cNvPr>
          <p:cNvSpPr/>
          <p:nvPr/>
        </p:nvSpPr>
        <p:spPr>
          <a:xfrm>
            <a:off x="649314" y="289711"/>
            <a:ext cx="3941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Pfalzkapelle in Aachen</a:t>
            </a:r>
            <a:endParaRPr 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27B05B7-37A4-B47E-125F-4A7A8D509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57" y="0"/>
            <a:ext cx="10270885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7B58C48-8B38-EC5F-E319-166F81D7B80F}"/>
              </a:ext>
            </a:extLst>
          </p:cNvPr>
          <p:cNvSpPr/>
          <p:nvPr/>
        </p:nvSpPr>
        <p:spPr>
          <a:xfrm>
            <a:off x="6770714" y="480211"/>
            <a:ext cx="3941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Orientierungstag: 16. März</a:t>
            </a:r>
            <a:endParaRPr lang="de-DE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4383DF6-0EDF-3B0A-21B5-18E59B8FE3BF}"/>
              </a:ext>
            </a:extLst>
          </p:cNvPr>
          <p:cNvSpPr txBox="1"/>
          <p:nvPr/>
        </p:nvSpPr>
        <p:spPr>
          <a:xfrm rot="120000">
            <a:off x="7428012" y="3705288"/>
            <a:ext cx="355809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300" b="1" dirty="0">
                <a:latin typeface="Arial Narrow" panose="020B0606020202030204" pitchFamily="34" charset="0"/>
              </a:rPr>
              <a:t>A c h s e   P f a l z k a p e l </a:t>
            </a:r>
            <a:r>
              <a:rPr lang="de-DE" sz="1300" b="1" dirty="0" err="1">
                <a:latin typeface="Arial Narrow" panose="020B0606020202030204" pitchFamily="34" charset="0"/>
              </a:rPr>
              <a:t>l</a:t>
            </a:r>
            <a:r>
              <a:rPr lang="de-DE" sz="1300" b="1" dirty="0">
                <a:latin typeface="Arial Narrow" panose="020B0606020202030204" pitchFamily="34" charset="0"/>
              </a:rPr>
              <a:t> e   91.0°    ( 1 6 . M ä r z )</a:t>
            </a:r>
            <a:endParaRPr lang="de-AT" sz="1300" b="1" dirty="0">
              <a:latin typeface="Arial Narrow" panose="020B0606020202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8C3D0E2-8033-580F-C7AF-4F2A3D0DB907}"/>
              </a:ext>
            </a:extLst>
          </p:cNvPr>
          <p:cNvSpPr/>
          <p:nvPr/>
        </p:nvSpPr>
        <p:spPr>
          <a:xfrm rot="156680">
            <a:off x="3366669" y="3561837"/>
            <a:ext cx="3212586" cy="21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3695E6-C350-B67A-6A04-1D84B7DC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50545">
            <a:off x="4840249" y="3553662"/>
            <a:ext cx="204825" cy="3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8D7C7C7-A8BF-E57C-61A6-434E0125A56C}"/>
              </a:ext>
            </a:extLst>
          </p:cNvPr>
          <p:cNvSpPr/>
          <p:nvPr/>
        </p:nvSpPr>
        <p:spPr>
          <a:xfrm>
            <a:off x="7822884" y="4381533"/>
            <a:ext cx="2109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FF00"/>
                </a:solidFill>
                <a:latin typeface="Arial Narrow" panose="020B0606020202030204" pitchFamily="34" charset="0"/>
              </a:rPr>
              <a:t>798 ± 5 Jahre</a:t>
            </a:r>
          </a:p>
          <a:p>
            <a:r>
              <a:rPr lang="de-DE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(Dendrochronologie)</a:t>
            </a:r>
            <a:r>
              <a:rPr lang="de-DE" sz="2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endParaRPr lang="de-DE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8F271E1-2442-B294-886C-1C036CF6B6D1}"/>
              </a:ext>
            </a:extLst>
          </p:cNvPr>
          <p:cNvSpPr/>
          <p:nvPr/>
        </p:nvSpPr>
        <p:spPr>
          <a:xfrm>
            <a:off x="7822884" y="244639"/>
            <a:ext cx="3711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Orientierungsjahr: 794</a:t>
            </a:r>
            <a:endParaRPr lang="de-DE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EC32A20-1956-1A73-37D0-DCACC06E2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0"/>
            <a:ext cx="3808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EB4D569-77D8-7596-3356-6E8378267546}"/>
              </a:ext>
            </a:extLst>
          </p:cNvPr>
          <p:cNvSpPr/>
          <p:nvPr/>
        </p:nvSpPr>
        <p:spPr>
          <a:xfrm>
            <a:off x="2127283" y="66675"/>
            <a:ext cx="7473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Orientierungsdatum: Palmsonntag, 16. März 794</a:t>
            </a:r>
            <a:endParaRPr lang="de-DE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F679C4-E103-DC57-3486-A93E0DD0C8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8" y="892699"/>
            <a:ext cx="8744638" cy="60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6DA1EBF-E9B6-1ABD-3FEA-2629FA7AC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-673547"/>
            <a:ext cx="6877050" cy="97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744072" y="692697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 von Heiligtümern</a:t>
            </a:r>
          </a:p>
          <a:p>
            <a:pPr algn="ctr"/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nach der aufgehenden Sonne</a:t>
            </a:r>
          </a:p>
        </p:txBody>
      </p:sp>
      <p:sp>
        <p:nvSpPr>
          <p:cNvPr id="7" name="Rechteck 6"/>
          <p:cNvSpPr/>
          <p:nvPr/>
        </p:nvSpPr>
        <p:spPr>
          <a:xfrm>
            <a:off x="6744072" y="1619508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28 Beispiele </a:t>
            </a:r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(veröffentlicht)</a:t>
            </a:r>
          </a:p>
        </p:txBody>
      </p:sp>
      <p:sp>
        <p:nvSpPr>
          <p:cNvPr id="8" name="Rechteck 7"/>
          <p:cNvSpPr/>
          <p:nvPr/>
        </p:nvSpPr>
        <p:spPr>
          <a:xfrm>
            <a:off x="6744072" y="2337247"/>
            <a:ext cx="3816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  <p:sp>
        <p:nvSpPr>
          <p:cNvPr id="9" name="Rechteck 8"/>
          <p:cNvSpPr/>
          <p:nvPr/>
        </p:nvSpPr>
        <p:spPr>
          <a:xfrm>
            <a:off x="6954868" y="4438273"/>
            <a:ext cx="360562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FF00"/>
                </a:solidFill>
                <a:latin typeface="Arial Narrow" panose="020B0606020202030204" pitchFamily="34" charset="0"/>
              </a:rPr>
              <a:t>Ostersonntag:  14</a:t>
            </a:r>
            <a:endParaRPr lang="de-DE" sz="10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endParaRPr lang="de-DE" sz="10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Achsknick: 24</a:t>
            </a:r>
            <a:endParaRPr lang="de-DE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de-DE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DE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Palmsonntag: 2 </a:t>
            </a:r>
            <a:r>
              <a:rPr lang="de-DE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(Einzugsmotiv)</a:t>
            </a:r>
            <a:endParaRPr lang="de-DE" sz="1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endParaRPr lang="de-DE" sz="1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de-DE" sz="1600" dirty="0">
                <a:solidFill>
                  <a:srgbClr val="00B0F0"/>
                </a:solidFill>
                <a:latin typeface="Arial Narrow" panose="020B0606020202030204" pitchFamily="34" charset="0"/>
              </a:rPr>
              <a:t>Marienheiligtümer: 7 (Patrozinien)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09FF2E-BDBB-2FD4-83CB-004E6C314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68" y="0"/>
            <a:ext cx="4719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97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97" y="0"/>
            <a:ext cx="5944907" cy="6858000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>
            <a:off x="-811245" y="4795935"/>
            <a:ext cx="9156733" cy="185727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 flipV="1">
            <a:off x="3956374" y="5133976"/>
            <a:ext cx="1218876" cy="162855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 rot="21146934">
            <a:off x="1374434" y="5206848"/>
            <a:ext cx="175701" cy="107950"/>
          </a:xfrm>
          <a:prstGeom prst="ellipse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Ellipse 28"/>
          <p:cNvSpPr/>
          <p:nvPr/>
        </p:nvSpPr>
        <p:spPr>
          <a:xfrm rot="21146934">
            <a:off x="4512923" y="5849785"/>
            <a:ext cx="175701" cy="1079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Textfeld 29"/>
          <p:cNvSpPr txBox="1"/>
          <p:nvPr/>
        </p:nvSpPr>
        <p:spPr>
          <a:xfrm>
            <a:off x="1174751" y="468630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A</a:t>
            </a:r>
            <a:endParaRPr lang="de-AT" sz="28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401285" y="4873765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X</a:t>
            </a:r>
            <a:endParaRPr lang="de-AT" sz="2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981741" y="317500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</p:txBody>
      </p:sp>
      <p:sp>
        <p:nvSpPr>
          <p:cNvPr id="36" name="Rechteck 35"/>
          <p:cNvSpPr/>
          <p:nvPr/>
        </p:nvSpPr>
        <p:spPr>
          <a:xfrm>
            <a:off x="10428709" y="6283881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88" y="3134785"/>
            <a:ext cx="3999891" cy="2616681"/>
          </a:xfrm>
          <a:prstGeom prst="rect">
            <a:avLst/>
          </a:prstGeom>
        </p:spPr>
      </p:pic>
      <p:cxnSp>
        <p:nvCxnSpPr>
          <p:cNvPr id="42" name="Gerader Verbinder 41"/>
          <p:cNvCxnSpPr/>
          <p:nvPr/>
        </p:nvCxnSpPr>
        <p:spPr>
          <a:xfrm flipH="1" flipV="1">
            <a:off x="7223655" y="3963591"/>
            <a:ext cx="735807" cy="11073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H="1" flipV="1">
            <a:off x="8047568" y="4086225"/>
            <a:ext cx="1471612" cy="194455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 flipH="1" flipV="1">
            <a:off x="9600142" y="4290724"/>
            <a:ext cx="1116806" cy="143164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/>
        </p:nvCxnSpPr>
        <p:spPr>
          <a:xfrm flipH="1" flipV="1">
            <a:off x="10790767" y="4443223"/>
            <a:ext cx="559594" cy="71733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/>
          <p:cNvCxnSpPr/>
          <p:nvPr/>
        </p:nvCxnSpPr>
        <p:spPr>
          <a:xfrm flipH="1">
            <a:off x="8884502" y="4321607"/>
            <a:ext cx="652141" cy="1332069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/>
          <p:cNvCxnSpPr/>
          <p:nvPr/>
        </p:nvCxnSpPr>
        <p:spPr>
          <a:xfrm flipH="1">
            <a:off x="9572484" y="3033713"/>
            <a:ext cx="595376" cy="1216122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>
            <a:off x="9602523" y="4307681"/>
            <a:ext cx="1559719" cy="750094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 flipH="1">
            <a:off x="9416786" y="4462463"/>
            <a:ext cx="123827" cy="981075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 flipH="1">
            <a:off x="9376305" y="5525536"/>
            <a:ext cx="30193" cy="239204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/>
          <p:cNvCxnSpPr/>
          <p:nvPr/>
        </p:nvCxnSpPr>
        <p:spPr>
          <a:xfrm flipH="1">
            <a:off x="9593962" y="2928203"/>
            <a:ext cx="144656" cy="1146118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981741" y="1097944"/>
            <a:ext cx="39384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dirty="0">
                <a:solidFill>
                  <a:schemeClr val="bg1"/>
                </a:solidFill>
                <a:latin typeface="Arial Narrow" panose="020B0606020202030204" pitchFamily="34" charset="0"/>
              </a:rPr>
              <a:t>Bauanalyse und </a:t>
            </a:r>
            <a:r>
              <a:rPr lang="de-DE" sz="2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Archäoastronomie</a:t>
            </a:r>
            <a:endParaRPr lang="de-DE" sz="2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0"/>
            <a:ext cx="8648231" cy="685799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045700" y="455083"/>
            <a:ext cx="1194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Begriffe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Gerader Verbinder 4"/>
          <p:cNvCxnSpPr/>
          <p:nvPr/>
        </p:nvCxnSpPr>
        <p:spPr>
          <a:xfrm flipV="1">
            <a:off x="6259484" y="752477"/>
            <a:ext cx="573116" cy="570605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2911151" y="5626359"/>
            <a:ext cx="2351314" cy="832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7025951" y="5999584"/>
            <a:ext cx="1138335" cy="4589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 rot="293246">
            <a:off x="2416368" y="5551009"/>
            <a:ext cx="2712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L  a  n  g  h  a  u  s</a:t>
            </a:r>
            <a:endParaRPr lang="de-AT" sz="28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rot="293246">
            <a:off x="6796201" y="5877073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C  h  o  r</a:t>
            </a:r>
            <a:endParaRPr lang="de-AT" sz="2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4240">
            <a:off x="1443372" y="2997746"/>
            <a:ext cx="3016349" cy="435328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872">
            <a:off x="4900381" y="1612442"/>
            <a:ext cx="3904845" cy="37691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581">
            <a:off x="1410675" y="274451"/>
            <a:ext cx="2890247" cy="366538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47185" y="983974"/>
            <a:ext cx="218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Bauaufnahmen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76985" y="185243"/>
            <a:ext cx="512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Arial Narrow" panose="020B0606020202030204" pitchFamily="34" charset="0"/>
              </a:rPr>
              <a:t>Erfassung des Baubestandes</a:t>
            </a:r>
            <a:endParaRPr lang="de-AT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9" y="284797"/>
            <a:ext cx="6539826" cy="32204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2340702"/>
            <a:ext cx="3848100" cy="43672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42" y="3862642"/>
            <a:ext cx="4187958" cy="27720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285934" y="284797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Landesnetz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Erwin Reidinger\Kleinmariazell\Begriffe und Orientierung 0.png">
            <a:extLst>
              <a:ext uri="{FF2B5EF4-FFF2-40B4-BE49-F238E27FC236}">
                <a16:creationId xmlns:a16="http://schemas.microsoft.com/office/drawing/2014/main" id="{0D23206A-A760-C7FB-DC1A-883389A8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13871"/>
            <a:ext cx="6214839" cy="633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CBDD2F8-ED4F-0E00-B5BF-B7D63B500B03}"/>
              </a:ext>
            </a:extLst>
          </p:cNvPr>
          <p:cNvSpPr txBox="1"/>
          <p:nvPr/>
        </p:nvSpPr>
        <p:spPr>
          <a:xfrm>
            <a:off x="8780240" y="413871"/>
            <a:ext cx="2776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Begriffe</a:t>
            </a:r>
          </a:p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de-DE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Apsisostung</a:t>
            </a:r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0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922556"/>
            <a:ext cx="7411728" cy="441007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410700" y="301625"/>
            <a:ext cx="2377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Achse Langhaus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185737" y="2779932"/>
            <a:ext cx="8201026" cy="6096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26" y="1724025"/>
            <a:ext cx="3037448" cy="4283660"/>
          </a:xfrm>
          <a:prstGeom prst="rect">
            <a:avLst/>
          </a:prstGeom>
        </p:spPr>
      </p:pic>
      <p:cxnSp>
        <p:nvCxnSpPr>
          <p:cNvPr id="13" name="Gerader Verbinder 12"/>
          <p:cNvCxnSpPr/>
          <p:nvPr/>
        </p:nvCxnSpPr>
        <p:spPr>
          <a:xfrm>
            <a:off x="10254715" y="1132790"/>
            <a:ext cx="0" cy="437266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H="1">
            <a:off x="10258537" y="5734050"/>
            <a:ext cx="1" cy="86487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6876985" y="185243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Arial Narrow" panose="020B0606020202030204" pitchFamily="34" charset="0"/>
              </a:rPr>
              <a:t>Bauanalyse</a:t>
            </a:r>
            <a:endParaRPr lang="de-AT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0"/>
            <a:ext cx="6977199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646717" y="229066"/>
            <a:ext cx="4474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Schiefwinkliger Chor (Achsknick)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1295400"/>
            <a:ext cx="2449864" cy="527723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22237" y="3503832"/>
            <a:ext cx="7624763" cy="566765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3700316" y="442363"/>
            <a:ext cx="711200" cy="612774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4904151" y="510196"/>
            <a:ext cx="356451" cy="307120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H="1">
            <a:off x="2659226" y="339725"/>
            <a:ext cx="453634" cy="6151096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2552700" y="339726"/>
            <a:ext cx="711200" cy="612774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>
            <a:off x="5190980" y="3879850"/>
            <a:ext cx="2556020" cy="29441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>
            <a:off x="9741129" y="3648075"/>
            <a:ext cx="0" cy="3095625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 flipV="1">
            <a:off x="9805988" y="1101725"/>
            <a:ext cx="1" cy="428466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2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" y="0"/>
            <a:ext cx="6543675" cy="6825874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112837" y="3865782"/>
            <a:ext cx="7624763" cy="566765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/>
          <p:cNvCxnSpPr/>
          <p:nvPr/>
        </p:nvCxnSpPr>
        <p:spPr>
          <a:xfrm flipV="1">
            <a:off x="3605066" y="1924050"/>
            <a:ext cx="552498" cy="476036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/>
          <p:cNvCxnSpPr/>
          <p:nvPr/>
        </p:nvCxnSpPr>
        <p:spPr>
          <a:xfrm flipV="1">
            <a:off x="1990725" y="390525"/>
            <a:ext cx="485775" cy="635103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4200525" y="533400"/>
            <a:ext cx="118321" cy="101945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9145393" y="210234"/>
            <a:ext cx="1930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Auffächerung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478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145393" y="210234"/>
            <a:ext cx="2016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Jochabstände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Gerader Verbinder 4"/>
          <p:cNvCxnSpPr/>
          <p:nvPr/>
        </p:nvCxnSpPr>
        <p:spPr>
          <a:xfrm>
            <a:off x="250400" y="2865756"/>
            <a:ext cx="7979199" cy="593111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5457825" y="1111859"/>
            <a:ext cx="485252" cy="418096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4001815" y="594362"/>
            <a:ext cx="349205" cy="45719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9142435" y="872901"/>
            <a:ext cx="200567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900" dirty="0">
                <a:solidFill>
                  <a:schemeClr val="bg1"/>
                </a:solidFill>
                <a:latin typeface="Arial Narrow" panose="020B0606020202030204" pitchFamily="34" charset="0"/>
              </a:rPr>
              <a:t>1 Fuß = 1´ = 0.301m</a:t>
            </a:r>
            <a:endParaRPr lang="de-AT" sz="19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6" name="Gerader Verbinder 25"/>
          <p:cNvCxnSpPr/>
          <p:nvPr/>
        </p:nvCxnSpPr>
        <p:spPr>
          <a:xfrm flipV="1">
            <a:off x="5531606" y="716280"/>
            <a:ext cx="532048" cy="458416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7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" y="0"/>
            <a:ext cx="5863082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631168" y="172134"/>
            <a:ext cx="1915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Querhaus</a:t>
            </a:r>
          </a:p>
          <a:p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(Parallelogramme)</a:t>
            </a:r>
            <a:endParaRPr lang="de-A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" name="Gerader Verbinder 3"/>
          <p:cNvCxnSpPr/>
          <p:nvPr/>
        </p:nvCxnSpPr>
        <p:spPr>
          <a:xfrm>
            <a:off x="301200" y="3453131"/>
            <a:ext cx="4049820" cy="301032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/>
          <p:cNvCxnSpPr/>
          <p:nvPr/>
        </p:nvCxnSpPr>
        <p:spPr>
          <a:xfrm flipV="1">
            <a:off x="4001815" y="594362"/>
            <a:ext cx="349205" cy="45719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3734556" y="1554480"/>
            <a:ext cx="532048" cy="458416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 flipV="1">
            <a:off x="2101850" y="1402082"/>
            <a:ext cx="526454" cy="467486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395236" y="1542624"/>
            <a:ext cx="5307064" cy="360689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171450" y="5376938"/>
            <a:ext cx="5130800" cy="39286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5532964" y="3849151"/>
            <a:ext cx="1013886" cy="75364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21" y="1903313"/>
            <a:ext cx="5182820" cy="4029500"/>
          </a:xfrm>
          <a:prstGeom prst="rect">
            <a:avLst/>
          </a:prstGeom>
        </p:spPr>
      </p:pic>
      <p:cxnSp>
        <p:nvCxnSpPr>
          <p:cNvPr id="24" name="Gerader Verbinder 23"/>
          <p:cNvCxnSpPr/>
          <p:nvPr/>
        </p:nvCxnSpPr>
        <p:spPr>
          <a:xfrm>
            <a:off x="8108156" y="3219450"/>
            <a:ext cx="1718469" cy="134672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7912894" y="4802981"/>
            <a:ext cx="1721545" cy="135466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7927561" y="3209927"/>
            <a:ext cx="195267" cy="160972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V="1">
            <a:off x="9636919" y="3331897"/>
            <a:ext cx="186435" cy="162110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7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7" y="167951"/>
            <a:ext cx="5896947" cy="669332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442931" y="233475"/>
            <a:ext cx="137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Türme</a:t>
            </a:r>
          </a:p>
          <a:p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(Spiegelung)</a:t>
            </a:r>
            <a:endParaRPr lang="de-A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70" y="631310"/>
            <a:ext cx="3169725" cy="6015560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8289925" y="2749550"/>
            <a:ext cx="1025525" cy="117475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8232547" y="1650206"/>
            <a:ext cx="123259" cy="103701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7859257" y="4942847"/>
            <a:ext cx="123259" cy="103701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8044656" y="4889500"/>
            <a:ext cx="1035844" cy="3175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0" y="3075306"/>
            <a:ext cx="4768850" cy="354479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1515231" y="989330"/>
            <a:ext cx="532048" cy="458416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9428162" y="2882900"/>
            <a:ext cx="1025525" cy="117475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9201943" y="4918075"/>
            <a:ext cx="1035844" cy="3175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7131270" y="3743885"/>
            <a:ext cx="913386" cy="67894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>
            <a:off x="8169495" y="3824847"/>
            <a:ext cx="1032448" cy="76744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>
            <a:off x="9322020" y="3905810"/>
            <a:ext cx="913386" cy="67894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84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04" y="1"/>
            <a:ext cx="4493432" cy="6857999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 flipV="1">
            <a:off x="7612754" y="5098256"/>
            <a:ext cx="0" cy="126920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7679195" y="85725"/>
            <a:ext cx="0" cy="48387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V="1">
            <a:off x="7612278" y="2988469"/>
            <a:ext cx="0" cy="119062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7614659" y="4302147"/>
            <a:ext cx="0" cy="61751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0576856" y="9332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Apsis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5" y="1"/>
            <a:ext cx="4651681" cy="3414712"/>
          </a:xfrm>
          <a:prstGeom prst="rect">
            <a:avLst/>
          </a:prstGeom>
        </p:spPr>
      </p:pic>
      <p:cxnSp>
        <p:nvCxnSpPr>
          <p:cNvPr id="23" name="Gerader Verbinder 22"/>
          <p:cNvCxnSpPr/>
          <p:nvPr/>
        </p:nvCxnSpPr>
        <p:spPr>
          <a:xfrm flipV="1">
            <a:off x="2640494" y="-130628"/>
            <a:ext cx="0" cy="333102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0" y="3502475"/>
            <a:ext cx="2987294" cy="3355525"/>
          </a:xfrm>
          <a:prstGeom prst="rect">
            <a:avLst/>
          </a:prstGeom>
        </p:spPr>
      </p:pic>
      <p:cxnSp>
        <p:nvCxnSpPr>
          <p:cNvPr id="20" name="Gerader Verbinder 19"/>
          <p:cNvCxnSpPr/>
          <p:nvPr/>
        </p:nvCxnSpPr>
        <p:spPr>
          <a:xfrm>
            <a:off x="2509343" y="-130629"/>
            <a:ext cx="0" cy="6988629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7681577" y="5093494"/>
            <a:ext cx="0" cy="127635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982" cy="6858000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4707246" y="4945543"/>
            <a:ext cx="1141104" cy="8274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3174483" y="4928303"/>
            <a:ext cx="490261" cy="175110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H="1" flipV="1">
            <a:off x="4707731" y="4955381"/>
            <a:ext cx="1415113" cy="41109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3741279" y="4875248"/>
            <a:ext cx="842627" cy="61104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684343" y="4649070"/>
            <a:ext cx="2942301" cy="213366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137938" y="4612481"/>
            <a:ext cx="426895" cy="30957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5922376" y="5036960"/>
            <a:ext cx="245062" cy="17771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V="1">
            <a:off x="3700463" y="3109913"/>
            <a:ext cx="476726" cy="170275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8026302" y="298789"/>
            <a:ext cx="3257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Ergebnis Bauanalyse:</a:t>
            </a:r>
            <a:endParaRPr lang="de-AT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83" y="2304661"/>
            <a:ext cx="4407217" cy="3777989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8026302" y="940461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Perfekte Planung!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3" name="Gerader Verbinder 32"/>
          <p:cNvCxnSpPr/>
          <p:nvPr/>
        </p:nvCxnSpPr>
        <p:spPr>
          <a:xfrm>
            <a:off x="9853643" y="5193506"/>
            <a:ext cx="740538" cy="173489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H="1" flipV="1">
            <a:off x="10473019" y="5441156"/>
            <a:ext cx="1122082" cy="44529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H="1" flipV="1">
            <a:off x="10638341" y="5279231"/>
            <a:ext cx="880" cy="75424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 flipH="1" flipV="1">
            <a:off x="10412431" y="4983956"/>
            <a:ext cx="4807" cy="41213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8983013" y="4994275"/>
            <a:ext cx="777731" cy="182203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 flipH="1" flipV="1">
            <a:off x="9848565" y="5198269"/>
            <a:ext cx="517079" cy="20520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/>
        </p:nvCxnSpPr>
        <p:spPr>
          <a:xfrm>
            <a:off x="10672763" y="5383386"/>
            <a:ext cx="690562" cy="16178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/>
          <p:cNvCxnSpPr/>
          <p:nvPr/>
        </p:nvCxnSpPr>
        <p:spPr>
          <a:xfrm>
            <a:off x="11453813" y="5567715"/>
            <a:ext cx="550068" cy="128866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/>
          <p:cNvCxnSpPr/>
          <p:nvPr/>
        </p:nvCxnSpPr>
        <p:spPr>
          <a:xfrm flipV="1">
            <a:off x="10417130" y="3605213"/>
            <a:ext cx="0" cy="4333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 flipV="1">
            <a:off x="10414400" y="4379119"/>
            <a:ext cx="0" cy="45481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10632281" y="5074444"/>
            <a:ext cx="0" cy="50006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10617994" y="4471988"/>
            <a:ext cx="0" cy="316706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/>
          <p:cNvCxnSpPr/>
          <p:nvPr/>
        </p:nvCxnSpPr>
        <p:spPr>
          <a:xfrm>
            <a:off x="10613232" y="4093643"/>
            <a:ext cx="0" cy="316706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53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36343" cy="45312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027179"/>
            <a:ext cx="7112000" cy="38594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787226" y="24570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Horizont</a:t>
            </a:r>
          </a:p>
        </p:txBody>
      </p:sp>
    </p:spTree>
    <p:extLst>
      <p:ext uri="{BB962C8B-B14F-4D97-AF65-F5344CB8AC3E}">
        <p14:creationId xmlns:p14="http://schemas.microsoft.com/office/powerpoint/2010/main" val="34250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87226" y="24570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Horizont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8847" cy="44158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21" y="0"/>
            <a:ext cx="5096763" cy="36482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21" y="3890866"/>
            <a:ext cx="6911879" cy="19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Kleinmariazell\Begriffe und Orientierung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31"/>
            <a:ext cx="6863731" cy="686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82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389258" y="432315"/>
            <a:ext cx="2605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 ?</a:t>
            </a:r>
          </a:p>
        </p:txBody>
      </p:sp>
      <p:pic>
        <p:nvPicPr>
          <p:cNvPr id="3" name="Grafik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9258" cy="6181344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 flipV="1">
            <a:off x="688419" y="1744601"/>
            <a:ext cx="3674031" cy="13319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692944" y="2647374"/>
            <a:ext cx="3879056" cy="4481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 rot="4616777">
            <a:off x="4146744" y="1984558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Ostergrenzen</a:t>
            </a:r>
          </a:p>
        </p:txBody>
      </p:sp>
      <p:cxnSp>
        <p:nvCxnSpPr>
          <p:cNvPr id="22" name="Gerader Verbinder 21"/>
          <p:cNvCxnSpPr/>
          <p:nvPr/>
        </p:nvCxnSpPr>
        <p:spPr>
          <a:xfrm>
            <a:off x="2111375" y="3107535"/>
            <a:ext cx="19589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1158875" y="3107535"/>
            <a:ext cx="3873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4079722" y="2975158"/>
            <a:ext cx="1050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Arial Narrow" panose="020B0606020202030204" pitchFamily="34" charset="0"/>
              </a:rPr>
              <a:t>FTNGL / HTNGL</a:t>
            </a:r>
          </a:p>
        </p:txBody>
      </p:sp>
      <p:cxnSp>
        <p:nvCxnSpPr>
          <p:cNvPr id="6" name="Gerader Verbinder 5"/>
          <p:cNvCxnSpPr/>
          <p:nvPr/>
        </p:nvCxnSpPr>
        <p:spPr>
          <a:xfrm>
            <a:off x="73819" y="3059906"/>
            <a:ext cx="464344" cy="35719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3245644" y="3298031"/>
            <a:ext cx="4436269" cy="328613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3821448-220C-2001-5B58-A8F46152CF79}"/>
              </a:ext>
            </a:extLst>
          </p:cNvPr>
          <p:cNvSpPr/>
          <p:nvPr/>
        </p:nvSpPr>
        <p:spPr>
          <a:xfrm>
            <a:off x="7791450" y="3359150"/>
            <a:ext cx="660400" cy="698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BAAAF9-DF16-3D9E-C96E-9E86BF445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813" y="3175000"/>
            <a:ext cx="1061954" cy="10589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F452AB4-BFEF-B36A-4724-09426998B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013" y="21821"/>
            <a:ext cx="563157" cy="5615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C476DC-6EE8-E58F-A1BC-715DC5AFF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174" y="5592814"/>
            <a:ext cx="563157" cy="56158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C62D9ED-BC19-8324-77F6-150688C34E54}"/>
              </a:ext>
            </a:extLst>
          </p:cNvPr>
          <p:cNvSpPr txBox="1"/>
          <p:nvPr/>
        </p:nvSpPr>
        <p:spPr>
          <a:xfrm rot="2212079">
            <a:off x="1944518" y="4852343"/>
            <a:ext cx="1813317" cy="35394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1700" dirty="0">
                <a:solidFill>
                  <a:srgbClr val="FFFF00"/>
                </a:solidFill>
                <a:latin typeface="Arial Narrow" panose="020B0606020202030204" pitchFamily="34" charset="0"/>
              </a:rPr>
              <a:t>Wintersonnenwende</a:t>
            </a:r>
            <a:endParaRPr lang="de-AT" sz="17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638A41B-F458-38C5-06BA-641AB2097ED8}"/>
              </a:ext>
            </a:extLst>
          </p:cNvPr>
          <p:cNvSpPr txBox="1"/>
          <p:nvPr/>
        </p:nvSpPr>
        <p:spPr>
          <a:xfrm rot="4622163">
            <a:off x="4153435" y="1970124"/>
            <a:ext cx="107753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92D050"/>
                </a:solidFill>
                <a:latin typeface="Arial Narrow" panose="020B0606020202030204" pitchFamily="34" charset="0"/>
              </a:rPr>
              <a:t>Ostergrenzen</a:t>
            </a:r>
            <a:endParaRPr lang="de-AT" sz="140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18A4FFC-9341-DB5E-8396-AE003E29845A}"/>
              </a:ext>
            </a:extLst>
          </p:cNvPr>
          <p:cNvSpPr txBox="1"/>
          <p:nvPr/>
        </p:nvSpPr>
        <p:spPr>
          <a:xfrm rot="19285856">
            <a:off x="1753399" y="921219"/>
            <a:ext cx="2031325" cy="35394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1700" dirty="0">
                <a:solidFill>
                  <a:srgbClr val="FFFF00"/>
                </a:solidFill>
                <a:latin typeface="Arial Narrow" panose="020B0606020202030204" pitchFamily="34" charset="0"/>
              </a:rPr>
              <a:t>Sommersonnenwende</a:t>
            </a:r>
            <a:endParaRPr lang="de-AT" sz="17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5305005-A974-7362-789D-B8EB20328879}"/>
              </a:ext>
            </a:extLst>
          </p:cNvPr>
          <p:cNvCxnSpPr/>
          <p:nvPr/>
        </p:nvCxnSpPr>
        <p:spPr>
          <a:xfrm flipV="1">
            <a:off x="688419" y="1744601"/>
            <a:ext cx="3674031" cy="1331975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FA4B0D9-A852-50EE-C482-D5A3B587CB74}"/>
              </a:ext>
            </a:extLst>
          </p:cNvPr>
          <p:cNvCxnSpPr>
            <a:cxnSpLocks/>
          </p:cNvCxnSpPr>
          <p:nvPr/>
        </p:nvCxnSpPr>
        <p:spPr>
          <a:xfrm flipV="1">
            <a:off x="688975" y="2647950"/>
            <a:ext cx="3908425" cy="44450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679185" y="3109912"/>
            <a:ext cx="804334" cy="59532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1366914"/>
            <a:ext cx="5200650" cy="2598447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9353776" y="241639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Orientierungstage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74"/>
            <a:ext cx="5918120" cy="664888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623612" y="-6105903"/>
            <a:ext cx="3733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 Langhaus</a:t>
            </a:r>
          </a:p>
        </p:txBody>
      </p:sp>
      <p:sp>
        <p:nvSpPr>
          <p:cNvPr id="12" name="Sehne 11"/>
          <p:cNvSpPr/>
          <p:nvPr/>
        </p:nvSpPr>
        <p:spPr>
          <a:xfrm rot="5551329">
            <a:off x="1928211" y="3082601"/>
            <a:ext cx="1026344" cy="1250516"/>
          </a:xfrm>
          <a:prstGeom prst="chord">
            <a:avLst>
              <a:gd name="adj1" fmla="val 6481220"/>
              <a:gd name="adj2" fmla="val 1495087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2451093" y="2603502"/>
            <a:ext cx="0" cy="26034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1766880" y="3171825"/>
            <a:ext cx="1507161" cy="1298479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7D540-F7AD-FE54-FA6B-BF01B9C36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6FE4EA-830B-63A7-7B60-5809AA463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1366914"/>
            <a:ext cx="5200650" cy="259844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9A7986B-61E9-33D2-EB97-AD1864899553}"/>
              </a:ext>
            </a:extLst>
          </p:cNvPr>
          <p:cNvSpPr txBox="1"/>
          <p:nvPr/>
        </p:nvSpPr>
        <p:spPr>
          <a:xfrm>
            <a:off x="9353776" y="241639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Orientierungstage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A787F0-6171-24FB-5377-0F7692C18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74"/>
            <a:ext cx="5918120" cy="664888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AA531B9-DC04-81AB-3266-323D66817624}"/>
              </a:ext>
            </a:extLst>
          </p:cNvPr>
          <p:cNvSpPr txBox="1"/>
          <p:nvPr/>
        </p:nvSpPr>
        <p:spPr>
          <a:xfrm>
            <a:off x="8623612" y="-6105903"/>
            <a:ext cx="3733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 Langhaus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CE0921-F209-7B1B-419E-90526C876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-3273"/>
            <a:ext cx="6125439" cy="6648886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70AB7CB-B6DA-5765-8CD9-F2732F5461D2}"/>
              </a:ext>
            </a:extLst>
          </p:cNvPr>
          <p:cNvCxnSpPr/>
          <p:nvPr/>
        </p:nvCxnSpPr>
        <p:spPr>
          <a:xfrm flipV="1">
            <a:off x="8005481" y="4452938"/>
            <a:ext cx="259789" cy="21580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hne 11">
            <a:extLst>
              <a:ext uri="{FF2B5EF4-FFF2-40B4-BE49-F238E27FC236}">
                <a16:creationId xmlns:a16="http://schemas.microsoft.com/office/drawing/2014/main" id="{82493026-D22C-8ADA-D92F-2F525284849D}"/>
              </a:ext>
            </a:extLst>
          </p:cNvPr>
          <p:cNvSpPr/>
          <p:nvPr/>
        </p:nvSpPr>
        <p:spPr>
          <a:xfrm rot="5551329">
            <a:off x="1928211" y="3082601"/>
            <a:ext cx="1026344" cy="1250516"/>
          </a:xfrm>
          <a:prstGeom prst="chord">
            <a:avLst>
              <a:gd name="adj1" fmla="val 6481220"/>
              <a:gd name="adj2" fmla="val 1495087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26F2E38-585A-A123-79C7-306193E7E785}"/>
              </a:ext>
            </a:extLst>
          </p:cNvPr>
          <p:cNvCxnSpPr/>
          <p:nvPr/>
        </p:nvCxnSpPr>
        <p:spPr>
          <a:xfrm flipV="1">
            <a:off x="2451093" y="2603502"/>
            <a:ext cx="0" cy="26034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DDEFAF3-8B8F-275E-084F-E21FFD9E951B}"/>
              </a:ext>
            </a:extLst>
          </p:cNvPr>
          <p:cNvCxnSpPr/>
          <p:nvPr/>
        </p:nvCxnSpPr>
        <p:spPr>
          <a:xfrm flipV="1">
            <a:off x="1766880" y="3171825"/>
            <a:ext cx="1507161" cy="1298479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hne 14">
            <a:extLst>
              <a:ext uri="{FF2B5EF4-FFF2-40B4-BE49-F238E27FC236}">
                <a16:creationId xmlns:a16="http://schemas.microsoft.com/office/drawing/2014/main" id="{DAA47AD1-3228-4357-75AF-B1CFA26D9EE5}"/>
              </a:ext>
            </a:extLst>
          </p:cNvPr>
          <p:cNvSpPr/>
          <p:nvPr/>
        </p:nvSpPr>
        <p:spPr>
          <a:xfrm rot="5560746">
            <a:off x="8288154" y="3207936"/>
            <a:ext cx="831390" cy="1176853"/>
          </a:xfrm>
          <a:prstGeom prst="chord">
            <a:avLst>
              <a:gd name="adj1" fmla="val 6261422"/>
              <a:gd name="adj2" fmla="val 1527880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2D10E70-52AB-2F01-18C3-446E2DF54337}"/>
              </a:ext>
            </a:extLst>
          </p:cNvPr>
          <p:cNvCxnSpPr/>
          <p:nvPr/>
        </p:nvCxnSpPr>
        <p:spPr>
          <a:xfrm flipV="1">
            <a:off x="8510105" y="2755106"/>
            <a:ext cx="1726245" cy="148501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BFE90CF-0313-B98F-A3EE-A99D51CE9628}"/>
              </a:ext>
            </a:extLst>
          </p:cNvPr>
          <p:cNvCxnSpPr/>
          <p:nvPr/>
        </p:nvCxnSpPr>
        <p:spPr>
          <a:xfrm flipH="1" flipV="1">
            <a:off x="8702111" y="2755106"/>
            <a:ext cx="1" cy="263604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9991593" cy="6858000"/>
          </a:xfrm>
          <a:prstGeom prst="rect">
            <a:avLst/>
          </a:prstGeom>
        </p:spPr>
      </p:pic>
      <p:sp>
        <p:nvSpPr>
          <p:cNvPr id="8" name="Sehne 7"/>
          <p:cNvSpPr/>
          <p:nvPr/>
        </p:nvSpPr>
        <p:spPr>
          <a:xfrm rot="5551329">
            <a:off x="2336544" y="4561179"/>
            <a:ext cx="435535" cy="615372"/>
          </a:xfrm>
          <a:prstGeom prst="chord">
            <a:avLst>
              <a:gd name="adj1" fmla="val 6065363"/>
              <a:gd name="adj2" fmla="val 1540490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4" name="Gerader Verbinder 3"/>
          <p:cNvCxnSpPr>
            <a:cxnSpLocks/>
          </p:cNvCxnSpPr>
          <p:nvPr/>
        </p:nvCxnSpPr>
        <p:spPr>
          <a:xfrm flipV="1">
            <a:off x="1787236" y="4321175"/>
            <a:ext cx="1660814" cy="1234089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/>
          <p:cNvCxnSpPr/>
          <p:nvPr/>
        </p:nvCxnSpPr>
        <p:spPr>
          <a:xfrm flipV="1">
            <a:off x="2546682" y="3342714"/>
            <a:ext cx="0" cy="266738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hne 8"/>
          <p:cNvSpPr/>
          <p:nvPr/>
        </p:nvSpPr>
        <p:spPr>
          <a:xfrm rot="5551329">
            <a:off x="5502760" y="4726587"/>
            <a:ext cx="500069" cy="615372"/>
          </a:xfrm>
          <a:prstGeom prst="chord">
            <a:avLst>
              <a:gd name="adj1" fmla="val 6530764"/>
              <a:gd name="adj2" fmla="val 1495654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7" name="Gerader Verbinder 6"/>
          <p:cNvCxnSpPr/>
          <p:nvPr/>
        </p:nvCxnSpPr>
        <p:spPr>
          <a:xfrm flipH="1" flipV="1">
            <a:off x="5733357" y="2957285"/>
            <a:ext cx="8469" cy="316088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4937991" y="4380807"/>
            <a:ext cx="1811944" cy="137645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49" y="0"/>
            <a:ext cx="6163307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274676" y="346590"/>
            <a:ext cx="25234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Orientierungstage</a:t>
            </a:r>
          </a:p>
          <a:p>
            <a:pPr algn="r"/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im Zeitrahmen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322766" y="2394465"/>
            <a:ext cx="2475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Lösung: 1027</a:t>
            </a:r>
          </a:p>
        </p:txBody>
      </p:sp>
      <p:sp>
        <p:nvSpPr>
          <p:cNvPr id="5" name="Sehne 4"/>
          <p:cNvSpPr/>
          <p:nvPr/>
        </p:nvSpPr>
        <p:spPr>
          <a:xfrm rot="5551329">
            <a:off x="3483136" y="3113751"/>
            <a:ext cx="1063419" cy="1335037"/>
          </a:xfrm>
          <a:prstGeom prst="chord">
            <a:avLst>
              <a:gd name="adj1" fmla="val 6725195"/>
              <a:gd name="adj2" fmla="val 148669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 rot="19210186">
            <a:off x="5692437" y="2045268"/>
            <a:ext cx="62709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900" b="1" dirty="0">
                <a:solidFill>
                  <a:srgbClr val="FFFF00"/>
                </a:solidFill>
                <a:latin typeface="Arial Narrow" panose="020B0606020202030204" pitchFamily="34" charset="0"/>
              </a:rPr>
              <a:t>1027</a:t>
            </a:r>
            <a:endParaRPr lang="de-AT" sz="19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943951" y="298789"/>
            <a:ext cx="4208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Ergebnis </a:t>
            </a:r>
            <a:r>
              <a:rPr lang="de-DE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Archäoastronomie</a:t>
            </a:r>
            <a:r>
              <a:rPr lang="de-DE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  <a:endParaRPr lang="de-AT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70" y="1833466"/>
            <a:ext cx="3151190" cy="4809432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 flipV="1">
            <a:off x="9274214" y="5425949"/>
            <a:ext cx="0" cy="87963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>
            <a:off x="9321363" y="1904080"/>
            <a:ext cx="6350" cy="439816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V="1">
            <a:off x="9273738" y="3830512"/>
            <a:ext cx="0" cy="92154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9276119" y="4861061"/>
            <a:ext cx="0" cy="41010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4" y="0"/>
            <a:ext cx="5850294" cy="6861907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>
            <a:off x="1022350" y="5099050"/>
            <a:ext cx="2344738" cy="170582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H="1">
            <a:off x="2997201" y="5330574"/>
            <a:ext cx="395867" cy="139407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 flipV="1">
            <a:off x="5368926" y="5667375"/>
            <a:ext cx="558799" cy="16510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3460750" y="5281259"/>
            <a:ext cx="677863" cy="49315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4228253" y="5333155"/>
            <a:ext cx="1624860" cy="11821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H="1" flipV="1">
            <a:off x="4238626" y="5346700"/>
            <a:ext cx="558799" cy="16510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H="1">
            <a:off x="3423444" y="3830512"/>
            <a:ext cx="395867" cy="139407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531844" y="5060518"/>
            <a:ext cx="376206" cy="2737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943951" y="904697"/>
            <a:ext cx="396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 nach der Sonne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519488" y="1050131"/>
            <a:ext cx="869156" cy="171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feld 1"/>
          <p:cNvSpPr txBox="1"/>
          <p:nvPr/>
        </p:nvSpPr>
        <p:spPr>
          <a:xfrm>
            <a:off x="3386717" y="1021555"/>
            <a:ext cx="1120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FFC000"/>
                </a:solidFill>
                <a:latin typeface="Arial Narrow" panose="020B0606020202030204" pitchFamily="34" charset="0"/>
              </a:rPr>
              <a:t>Erzengel Michael</a:t>
            </a:r>
            <a:endParaRPr lang="de-AT" sz="11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 rot="951828">
            <a:off x="4001643" y="6000232"/>
            <a:ext cx="866311" cy="1742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Textfeld 19"/>
          <p:cNvSpPr txBox="1"/>
          <p:nvPr/>
        </p:nvSpPr>
        <p:spPr>
          <a:xfrm rot="958243">
            <a:off x="3920746" y="6010487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FFC000"/>
                </a:solidFill>
                <a:latin typeface="Arial Narrow" panose="020B0606020202030204" pitchFamily="34" charset="0"/>
              </a:rPr>
              <a:t>Erzengel Michael</a:t>
            </a:r>
            <a:endParaRPr lang="de-AT" sz="14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1850873"/>
            <a:ext cx="7168919" cy="51690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05910" cy="381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081181" y="103798"/>
            <a:ext cx="51187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C000"/>
                </a:solidFill>
                <a:latin typeface="Arial Narrow" panose="020B0606020202030204" pitchFamily="34" charset="0"/>
              </a:rPr>
              <a:t>Orientierungstag: Erzengel Michael</a:t>
            </a:r>
            <a:br>
              <a:rPr lang="de-DE" sz="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de-DE" sz="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de-DE" sz="2800" b="1" dirty="0">
                <a:solidFill>
                  <a:srgbClr val="00B0F0"/>
                </a:solidFill>
                <a:latin typeface="Arial Narrow" panose="020B0606020202030204" pitchFamily="34" charset="0"/>
              </a:rPr>
              <a:t>Patrozinium: Mutter Gottes</a:t>
            </a:r>
            <a:endParaRPr lang="de-AT" sz="28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2286425" y="4057650"/>
            <a:ext cx="0" cy="723900"/>
          </a:xfrm>
          <a:prstGeom prst="line">
            <a:avLst/>
          </a:prstGeom>
          <a:ln w="25400">
            <a:solidFill>
              <a:srgbClr val="FFC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3553250" y="4057650"/>
            <a:ext cx="0" cy="7239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183341" y="4914900"/>
            <a:ext cx="1545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solidFill>
                  <a:srgbClr val="FFC000"/>
                </a:solidFill>
                <a:latin typeface="Arial Narrow" panose="020B0606020202030204" pitchFamily="34" charset="0"/>
              </a:rPr>
              <a:t>Erzengel Michael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Orientierungsheiliger</a:t>
            </a:r>
          </a:p>
          <a:p>
            <a:pPr algn="ctr"/>
            <a:r>
              <a:rPr lang="de-DE" sz="1000" dirty="0">
                <a:solidFill>
                  <a:schemeClr val="bg1"/>
                </a:solidFill>
                <a:latin typeface="Arial Narrow" panose="020B0606020202030204" pitchFamily="34" charset="0"/>
              </a:rPr>
              <a:t>( verlorenes Wissen? 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099441" y="4914899"/>
            <a:ext cx="17604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B0F0"/>
                </a:solidFill>
                <a:latin typeface="Arial Narrow" panose="020B0606020202030204" pitchFamily="34" charset="0"/>
              </a:rPr>
              <a:t>Maria Mutter Gottes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Patrozinium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5B3CC36-41B5-0376-4517-FE1D238F65CA}"/>
              </a:ext>
            </a:extLst>
          </p:cNvPr>
          <p:cNvGrpSpPr/>
          <p:nvPr/>
        </p:nvGrpSpPr>
        <p:grpSpPr>
          <a:xfrm>
            <a:off x="5581650" y="6257835"/>
            <a:ext cx="2053767" cy="522674"/>
            <a:chOff x="0" y="6257835"/>
            <a:chExt cx="2053767" cy="522674"/>
          </a:xfrm>
          <a:solidFill>
            <a:schemeClr val="tx1">
              <a:alpha val="26000"/>
            </a:schemeClr>
          </a:solidFill>
        </p:grpSpPr>
        <p:sp>
          <p:nvSpPr>
            <p:cNvPr id="5" name="Textfeld 4"/>
            <p:cNvSpPr txBox="1"/>
            <p:nvPr/>
          </p:nvSpPr>
          <p:spPr>
            <a:xfrm>
              <a:off x="0" y="6503510"/>
              <a:ext cx="20537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Lithographie: J. G. Ruland (1826)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0" y="6257835"/>
              <a:ext cx="923651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Photo</a:t>
              </a:r>
              <a:r>
                <a:rPr lang="de-DE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: </a:t>
              </a:r>
              <a:r>
                <a:rPr lang="de-DE" sz="12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alamy</a:t>
              </a:r>
              <a:endParaRPr lang="de-DE" sz="12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56BF28FC-9904-ED45-E7BB-3D9050F0FF2A}"/>
              </a:ext>
            </a:extLst>
          </p:cNvPr>
          <p:cNvSpPr txBox="1"/>
          <p:nvPr/>
        </p:nvSpPr>
        <p:spPr>
          <a:xfrm>
            <a:off x="706" y="6142911"/>
            <a:ext cx="5580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 Narrow" panose="020B0606020202030204" pitchFamily="34" charset="0"/>
              </a:rPr>
              <a:t>Krypta Hauptaltar:</a:t>
            </a:r>
            <a:br>
              <a:rPr lang="de-DE" sz="16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de-DE" sz="1600" dirty="0">
                <a:solidFill>
                  <a:schemeClr val="bg1"/>
                </a:solidFill>
                <a:latin typeface="Arial Narrow" panose="020B0606020202030204" pitchFamily="34" charset="0"/>
              </a:rPr>
              <a:t>zu Ehren der </a:t>
            </a:r>
            <a:r>
              <a:rPr lang="de-DE" sz="1600" dirty="0">
                <a:solidFill>
                  <a:srgbClr val="00B0F0"/>
                </a:solidFill>
                <a:latin typeface="Arial Narrow" panose="020B0606020202030204" pitchFamily="34" charset="0"/>
              </a:rPr>
              <a:t>Mutter Gottes </a:t>
            </a:r>
            <a:r>
              <a:rPr lang="de-DE" sz="1600" dirty="0">
                <a:solidFill>
                  <a:schemeClr val="bg1"/>
                </a:solidFill>
                <a:latin typeface="Arial Narrow" panose="020B0606020202030204" pitchFamily="34" charset="0"/>
              </a:rPr>
              <a:t>und des </a:t>
            </a:r>
            <a:r>
              <a:rPr lang="de-DE" sz="1600" dirty="0">
                <a:solidFill>
                  <a:srgbClr val="FFC000"/>
                </a:solidFill>
                <a:latin typeface="Arial Narrow" panose="020B0606020202030204" pitchFamily="34" charset="0"/>
              </a:rPr>
              <a:t>Erzengels Michael</a:t>
            </a:r>
            <a:endParaRPr lang="de-DE" sz="14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2886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867913" y="0"/>
            <a:ext cx="2838450" cy="1619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9348466" y="161138"/>
            <a:ext cx="260359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  <a:p>
            <a:r>
              <a:rPr lang="de-DE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Absteckschema</a:t>
            </a:r>
            <a:endParaRPr lang="de-DE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9525000" y="1498600"/>
            <a:ext cx="406400" cy="5359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D917D1D-CA99-5228-9DA3-E339238FD4E6}"/>
              </a:ext>
            </a:extLst>
          </p:cNvPr>
          <p:cNvSpPr txBox="1"/>
          <p:nvPr/>
        </p:nvSpPr>
        <p:spPr>
          <a:xfrm>
            <a:off x="372419" y="6070600"/>
            <a:ext cx="3539181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4A94FC"/>
                </a:solidFill>
                <a:latin typeface="Arial Narrow" panose="020B0606020202030204" pitchFamily="34" charset="0"/>
              </a:rPr>
              <a:t>am Montag, 25. September 1027</a:t>
            </a:r>
            <a:endParaRPr lang="de-AT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" y="0"/>
            <a:ext cx="9702886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867913" y="0"/>
            <a:ext cx="2838450" cy="1619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9348466" y="161138"/>
            <a:ext cx="260359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  <a:p>
            <a:r>
              <a:rPr lang="de-DE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Absteckschema</a:t>
            </a:r>
            <a:endParaRPr lang="de-DE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525000" y="1498600"/>
            <a:ext cx="406400" cy="5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" y="0"/>
            <a:ext cx="9702886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867913" y="0"/>
            <a:ext cx="2838450" cy="1619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9348466" y="161138"/>
            <a:ext cx="260359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  <a:p>
            <a:r>
              <a:rPr lang="de-DE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Absteckschema</a:t>
            </a:r>
            <a:endParaRPr lang="de-DE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525000" y="1498600"/>
            <a:ext cx="406400" cy="5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5D30624-099F-878E-DBA2-E8277B62B926}"/>
              </a:ext>
            </a:extLst>
          </p:cNvPr>
          <p:cNvSpPr txBox="1"/>
          <p:nvPr/>
        </p:nvSpPr>
        <p:spPr>
          <a:xfrm>
            <a:off x="391469" y="6070600"/>
            <a:ext cx="3539181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  <a:latin typeface="Arial Narrow" panose="020B0606020202030204" pitchFamily="34" charset="0"/>
              </a:rPr>
              <a:t>am Freitag, 29. September 1027</a:t>
            </a:r>
            <a:endParaRPr lang="de-AT" sz="22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47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rwin Reidinger\Kleinmariazell\Begriffe und Orientierung 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" y="0"/>
            <a:ext cx="9702886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867913" y="0"/>
            <a:ext cx="2838450" cy="1619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9348466" y="161138"/>
            <a:ext cx="260359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  <a:p>
            <a:r>
              <a:rPr lang="de-DE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Absteckschema</a:t>
            </a:r>
            <a:endParaRPr lang="de-DE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525000" y="1498600"/>
            <a:ext cx="406400" cy="5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44ADB4-023B-4DEB-711A-8565404B6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53" y="2043622"/>
            <a:ext cx="3966345" cy="252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2886" cy="6858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867913" y="0"/>
            <a:ext cx="2838450" cy="1619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9348466" y="161138"/>
            <a:ext cx="260359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  <a:p>
            <a:r>
              <a:rPr lang="de-DE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Absteckschema</a:t>
            </a:r>
            <a:endParaRPr lang="de-DE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9525000" y="1498600"/>
            <a:ext cx="406400" cy="5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49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2886" cy="68580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6867913" y="0"/>
            <a:ext cx="2838450" cy="1619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9348466" y="161138"/>
            <a:ext cx="260359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  <a:p>
            <a:r>
              <a:rPr lang="de-DE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Absteckschema</a:t>
            </a:r>
            <a:endParaRPr lang="de-DE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525000" y="1498600"/>
            <a:ext cx="406400" cy="5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35" y="3159375"/>
            <a:ext cx="3999891" cy="261668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 flipH="1" flipV="1">
            <a:off x="7280602" y="3988181"/>
            <a:ext cx="735807" cy="11073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H="1" flipV="1">
            <a:off x="8104515" y="4110815"/>
            <a:ext cx="1471612" cy="194455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H="1" flipV="1">
            <a:off x="9657089" y="4315314"/>
            <a:ext cx="1116806" cy="143164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H="1" flipV="1">
            <a:off x="10847714" y="4467813"/>
            <a:ext cx="559594" cy="71733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>
            <a:off x="8941449" y="4346197"/>
            <a:ext cx="652141" cy="1332069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H="1">
            <a:off x="9629431" y="3058303"/>
            <a:ext cx="595376" cy="1216122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9659470" y="4332271"/>
            <a:ext cx="1559719" cy="750094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H="1">
            <a:off x="9473733" y="4487053"/>
            <a:ext cx="123827" cy="981075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H="1">
            <a:off x="9433252" y="5550126"/>
            <a:ext cx="30193" cy="239204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H="1">
            <a:off x="9650909" y="2952793"/>
            <a:ext cx="144656" cy="1146118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5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2886" cy="6858000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 flipH="1">
            <a:off x="9650909" y="2952793"/>
            <a:ext cx="144656" cy="1146118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6867913" y="0"/>
            <a:ext cx="2838450" cy="1619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Textfeld 22"/>
          <p:cNvSpPr txBox="1"/>
          <p:nvPr/>
        </p:nvSpPr>
        <p:spPr>
          <a:xfrm>
            <a:off x="9348466" y="161138"/>
            <a:ext cx="260359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  <a:p>
            <a:r>
              <a:rPr lang="de-DE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Absteckschema</a:t>
            </a:r>
            <a:endParaRPr lang="de-DE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Arial Narrow" panose="020B0606020202030204" pitchFamily="34" charset="0"/>
              </a:rPr>
              <a:t>Erwin Reidinger</a:t>
            </a:r>
            <a:endParaRPr lang="de-AT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9525000" y="1498600"/>
            <a:ext cx="406400" cy="558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35" y="3159375"/>
            <a:ext cx="3999891" cy="261668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 flipH="1" flipV="1">
            <a:off x="7280602" y="3988181"/>
            <a:ext cx="735807" cy="11073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H="1" flipV="1">
            <a:off x="8104515" y="4110815"/>
            <a:ext cx="1471612" cy="194455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H="1" flipV="1">
            <a:off x="9657089" y="4315314"/>
            <a:ext cx="1116806" cy="143164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H="1" flipV="1">
            <a:off x="10847714" y="4467813"/>
            <a:ext cx="559594" cy="71733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>
            <a:off x="8941449" y="4346197"/>
            <a:ext cx="652141" cy="1332069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H="1">
            <a:off x="9629431" y="3058303"/>
            <a:ext cx="595376" cy="1216122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H="1">
            <a:off x="9473733" y="4487053"/>
            <a:ext cx="123827" cy="981075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H="1">
            <a:off x="9433252" y="5550126"/>
            <a:ext cx="30193" cy="239204"/>
          </a:xfrm>
          <a:prstGeom prst="line">
            <a:avLst/>
          </a:prstGeom>
          <a:ln w="222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10919548" y="4611588"/>
            <a:ext cx="164306" cy="190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0" name="Gerader Verbinder 19"/>
          <p:cNvCxnSpPr/>
          <p:nvPr/>
        </p:nvCxnSpPr>
        <p:spPr>
          <a:xfrm>
            <a:off x="10303995" y="4395771"/>
            <a:ext cx="1251431" cy="585804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FCB1EA7D-6BDE-AAC5-73DA-ABBC6C6274AF}"/>
              </a:ext>
            </a:extLst>
          </p:cNvPr>
          <p:cNvSpPr txBox="1"/>
          <p:nvPr/>
        </p:nvSpPr>
        <p:spPr>
          <a:xfrm>
            <a:off x="10424791" y="3987263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M</a:t>
            </a:r>
            <a:endParaRPr lang="de-AT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91CC93B-0EC2-1B3E-7FD8-1F10F46239B0}"/>
              </a:ext>
            </a:extLst>
          </p:cNvPr>
          <p:cNvSpPr/>
          <p:nvPr/>
        </p:nvSpPr>
        <p:spPr>
          <a:xfrm>
            <a:off x="10249339" y="4346955"/>
            <a:ext cx="100097" cy="97631"/>
          </a:xfrm>
          <a:prstGeom prst="ellipse">
            <a:avLst/>
          </a:prstGeom>
          <a:solidFill>
            <a:schemeClr val="tx1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92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8746718" cy="6197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036276" y="311489"/>
            <a:ext cx="2246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Interdisziplinäre</a:t>
            </a:r>
          </a:p>
          <a:p>
            <a:pPr algn="r"/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Betrachtung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54100" y="460375"/>
            <a:ext cx="1962150" cy="8183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5770092" y="471835"/>
            <a:ext cx="1962150" cy="8068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171450" y="478135"/>
            <a:ext cx="362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Geisteswissenschaft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991101" y="478135"/>
            <a:ext cx="360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Naturwissenschaft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1450" y="888851"/>
            <a:ext cx="3629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Geschichtsforschung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81575" y="888851"/>
            <a:ext cx="3629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Archäoastronomie</a:t>
            </a:r>
            <a:endParaRPr lang="de-DE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7D75078-2A0B-C4DA-7DB1-15F977B99A6E}"/>
              </a:ext>
            </a:extLst>
          </p:cNvPr>
          <p:cNvSpPr txBox="1"/>
          <p:nvPr/>
        </p:nvSpPr>
        <p:spPr>
          <a:xfrm>
            <a:off x="479455" y="4953486"/>
            <a:ext cx="2795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 Narrow" panose="020B0606020202030204" pitchFamily="34" charset="0"/>
              </a:rPr>
              <a:t>Konrad </a:t>
            </a:r>
            <a:r>
              <a:rPr lang="de-DE" sz="2800" dirty="0">
                <a:solidFill>
                  <a:srgbClr val="FFFF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II</a:t>
            </a:r>
            <a:r>
              <a:rPr lang="de-DE" dirty="0">
                <a:solidFill>
                  <a:srgbClr val="FFFF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de-DE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 Narrow" panose="020B0606020202030204" pitchFamily="34" charset="0"/>
              </a:rPr>
              <a:t>urkundet</a:t>
            </a:r>
            <a:r>
              <a:rPr lang="de-DE" dirty="0">
                <a:solidFill>
                  <a:srgbClr val="FFFF00"/>
                </a:solidFill>
                <a:latin typeface="Arial Narrow" panose="020B0606020202030204" pitchFamily="34" charset="0"/>
              </a:rPr>
              <a:t> am</a:t>
            </a:r>
            <a:br>
              <a:rPr lang="de-DE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de-DE" dirty="0">
                <a:solidFill>
                  <a:srgbClr val="FFFF00"/>
                </a:solidFill>
                <a:latin typeface="Arial Narrow" panose="020B0606020202030204" pitchFamily="34" charset="0"/>
              </a:rPr>
              <a:t>23. / 24. September 1027</a:t>
            </a:r>
          </a:p>
          <a:p>
            <a:r>
              <a:rPr lang="de-DE" dirty="0">
                <a:solidFill>
                  <a:srgbClr val="FFFF00"/>
                </a:solidFill>
                <a:latin typeface="Arial Narrow" panose="020B0606020202030204" pitchFamily="34" charset="0"/>
              </a:rPr>
              <a:t>in Frankfurt</a:t>
            </a:r>
            <a:endParaRPr lang="de-AT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25" y="867584"/>
            <a:ext cx="7008350" cy="7704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41800" cy="52163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595804"/>
            <a:ext cx="6381751" cy="22754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241784" y="121755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 Narrow" panose="020B0606020202030204" pitchFamily="34" charset="0"/>
              </a:rPr>
              <a:t>Konforme Meinungen</a:t>
            </a:r>
            <a:endParaRPr lang="de-AT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22468" y="4111487"/>
            <a:ext cx="232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Hans </a:t>
            </a:r>
            <a:r>
              <a:rPr lang="de-DE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Ammerich</a:t>
            </a:r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(2011)</a:t>
            </a:r>
            <a:endParaRPr lang="de-A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16" y="1893640"/>
            <a:ext cx="3249659" cy="416346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745850" y="6223275"/>
            <a:ext cx="2296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Philipp </a:t>
            </a:r>
            <a:r>
              <a:rPr lang="de-DE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Weindel</a:t>
            </a:r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(1990)</a:t>
            </a:r>
            <a:endParaRPr lang="de-AT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2A646F-0058-251F-8165-D066E1DFF0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09" y="2105026"/>
            <a:ext cx="3362436" cy="201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790714" cy="49053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132">
            <a:off x="8340216" y="3468336"/>
            <a:ext cx="3654463" cy="334106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56B3963-2249-1B2C-1CAC-535C22E67EAA}"/>
              </a:ext>
            </a:extLst>
          </p:cNvPr>
          <p:cNvSpPr txBox="1"/>
          <p:nvPr/>
        </p:nvSpPr>
        <p:spPr>
          <a:xfrm>
            <a:off x="0" y="6256637"/>
            <a:ext cx="68353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>
                <a:solidFill>
                  <a:schemeClr val="bg1"/>
                </a:solidFill>
                <a:latin typeface="Arial Narrow" panose="020B0606020202030204" pitchFamily="34" charset="0"/>
              </a:rPr>
              <a:t>https://erwin-reidinger.at  (Monographien, Abhandlungen und Pläne)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64D2FFD-887C-7F8E-C923-A8A14D5D66B5}"/>
              </a:ext>
            </a:extLst>
          </p:cNvPr>
          <p:cNvSpPr txBox="1"/>
          <p:nvPr/>
        </p:nvSpPr>
        <p:spPr>
          <a:xfrm>
            <a:off x="0" y="4957759"/>
            <a:ext cx="31518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>
                <a:solidFill>
                  <a:schemeClr val="bg1"/>
                </a:solidFill>
                <a:latin typeface="Arial Narrow" panose="020B0606020202030204" pitchFamily="34" charset="0"/>
              </a:rPr>
              <a:t>Zeichnung: Peter Neugebauer</a:t>
            </a:r>
          </a:p>
        </p:txBody>
      </p:sp>
    </p:spTree>
    <p:extLst>
      <p:ext uri="{BB962C8B-B14F-4D97-AF65-F5344CB8AC3E}">
        <p14:creationId xmlns:p14="http://schemas.microsoft.com/office/powerpoint/2010/main" val="3243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1" y="0"/>
            <a:ext cx="10635709" cy="685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57" y="2901981"/>
            <a:ext cx="1569339" cy="20795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44" y="3275045"/>
            <a:ext cx="2455939" cy="32544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58" y="2692431"/>
            <a:ext cx="965554" cy="127949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58" y="2540031"/>
            <a:ext cx="621042" cy="82296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09" y="2435257"/>
            <a:ext cx="386092" cy="51162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34" y="2371757"/>
            <a:ext cx="251553" cy="33334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85" y="2333658"/>
            <a:ext cx="158110" cy="20951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27" y="2316988"/>
            <a:ext cx="93991" cy="12455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73" y="2300321"/>
            <a:ext cx="55682" cy="73786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8066836" y="4324617"/>
            <a:ext cx="329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Kaiserdom zu Speyer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044658" y="4913571"/>
            <a:ext cx="31381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>
                <a:solidFill>
                  <a:schemeClr val="bg1"/>
                </a:solidFill>
                <a:latin typeface="Arial Narrow" panose="020B0606020202030204" pitchFamily="34" charset="0"/>
              </a:rPr>
              <a:t>Verknüpfung mit dem Kosmos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044658" y="5394803"/>
            <a:ext cx="3155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>
                <a:solidFill>
                  <a:schemeClr val="bg1"/>
                </a:solidFill>
                <a:latin typeface="Arial Narrow" panose="020B0606020202030204" pitchFamily="34" charset="0"/>
              </a:rPr>
              <a:t>zu</a:t>
            </a:r>
            <a:r>
              <a:rPr lang="de-DE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Erzengel Michael </a:t>
            </a:r>
            <a:r>
              <a:rPr lang="de-DE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1027</a:t>
            </a:r>
          </a:p>
        </p:txBody>
      </p:sp>
      <p:cxnSp>
        <p:nvCxnSpPr>
          <p:cNvPr id="25" name="Gerader Verbinder 24"/>
          <p:cNvCxnSpPr/>
          <p:nvPr/>
        </p:nvCxnSpPr>
        <p:spPr>
          <a:xfrm flipV="1">
            <a:off x="849086" y="2267342"/>
            <a:ext cx="7595118" cy="9890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V="1">
            <a:off x="3601616" y="2304661"/>
            <a:ext cx="5010539" cy="44600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V="1">
            <a:off x="7979695" y="2306170"/>
            <a:ext cx="632460" cy="5629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7537107" y="2251789"/>
            <a:ext cx="1049681" cy="1366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DBE080CA-69D9-0344-A602-825BA1EC06A5}"/>
              </a:ext>
            </a:extLst>
          </p:cNvPr>
          <p:cNvSpPr txBox="1"/>
          <p:nvPr/>
        </p:nvSpPr>
        <p:spPr>
          <a:xfrm>
            <a:off x="8653094" y="6361412"/>
            <a:ext cx="2546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>
                <a:solidFill>
                  <a:schemeClr val="bg1"/>
                </a:solidFill>
                <a:latin typeface="Arial Narrow" panose="020B0606020202030204" pitchFamily="34" charset="0"/>
              </a:rPr>
              <a:t>https://erwin-reidinger.at</a:t>
            </a:r>
          </a:p>
        </p:txBody>
      </p:sp>
    </p:spTree>
    <p:extLst>
      <p:ext uri="{BB962C8B-B14F-4D97-AF65-F5344CB8AC3E}">
        <p14:creationId xmlns:p14="http://schemas.microsoft.com/office/powerpoint/2010/main" val="2981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93BE050-152F-D11A-7EAD-BFB87A64F3EB}"/>
              </a:ext>
            </a:extLst>
          </p:cNvPr>
          <p:cNvSpPr txBox="1"/>
          <p:nvPr/>
        </p:nvSpPr>
        <p:spPr>
          <a:xfrm>
            <a:off x="3297285" y="2343150"/>
            <a:ext cx="55974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b="1" dirty="0">
                <a:solidFill>
                  <a:schemeClr val="bg1"/>
                </a:solidFill>
                <a:latin typeface="Arial Narrow" panose="020B0606020202030204" pitchFamily="34" charset="0"/>
              </a:rPr>
              <a:t>Diskussion</a:t>
            </a:r>
            <a:endParaRPr lang="de-AT" sz="9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5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AFA3198-5521-793C-79CF-7054B78B6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41540" r="16406" b="33889"/>
          <a:stretch>
            <a:fillRect/>
          </a:stretch>
        </p:blipFill>
        <p:spPr>
          <a:xfrm>
            <a:off x="3911600" y="2281989"/>
            <a:ext cx="8280400" cy="45760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FEDDD60-041F-DED6-52CA-DB887E7F7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6513" r="7578" b="35378"/>
          <a:stretch>
            <a:fillRect/>
          </a:stretch>
        </p:blipFill>
        <p:spPr>
          <a:xfrm>
            <a:off x="-1" y="0"/>
            <a:ext cx="5906738" cy="44831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DA713D9-D691-F5BA-152E-BA2CA63E9588}"/>
              </a:ext>
            </a:extLst>
          </p:cNvPr>
          <p:cNvSpPr/>
          <p:nvPr/>
        </p:nvSpPr>
        <p:spPr>
          <a:xfrm>
            <a:off x="5843237" y="3429000"/>
            <a:ext cx="4570763" cy="1422400"/>
          </a:xfrm>
          <a:prstGeom prst="ellipse">
            <a:avLst/>
          </a:prstGeom>
          <a:noFill/>
          <a:ln w="1047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F1580AF-6478-13B9-F9C1-772301B51166}"/>
              </a:ext>
            </a:extLst>
          </p:cNvPr>
          <p:cNvSpPr/>
          <p:nvPr/>
        </p:nvSpPr>
        <p:spPr>
          <a:xfrm>
            <a:off x="-1" y="734595"/>
            <a:ext cx="1916463" cy="62430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71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1191</Words>
  <Application>Microsoft Office PowerPoint</Application>
  <PresentationFormat>Breitbild</PresentationFormat>
  <Paragraphs>313</Paragraphs>
  <Slides>102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102</vt:i4>
      </vt:variant>
    </vt:vector>
  </HeadingPairs>
  <TitlesOfParts>
    <vt:vector size="109" baseType="lpstr">
      <vt:lpstr>Angsana New</vt:lpstr>
      <vt:lpstr>Arial</vt:lpstr>
      <vt:lpstr>Arial Narrow</vt:lpstr>
      <vt:lpstr>Calibri</vt:lpstr>
      <vt:lpstr>Calibri Light</vt:lpstr>
      <vt:lpstr>Symbol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Amt der NÖ Landesregierung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Neugebauer Peter (BD3)</dc:creator>
  <cp:lastModifiedBy>Neugebauer Peter (BD)</cp:lastModifiedBy>
  <cp:revision>193</cp:revision>
  <cp:lastPrinted>2018-06-11T12:19:22Z</cp:lastPrinted>
  <dcterms:created xsi:type="dcterms:W3CDTF">2018-06-04T06:50:08Z</dcterms:created>
  <dcterms:modified xsi:type="dcterms:W3CDTF">2026-03-27T09:50:10Z</dcterms:modified>
</cp:coreProperties>
</file>